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81" r:id="rId1"/>
  </p:sldMasterIdLst>
  <p:notesMasterIdLst>
    <p:notesMasterId r:id="rId22"/>
  </p:notesMasterIdLst>
  <p:handoutMasterIdLst>
    <p:handoutMasterId r:id="rId23"/>
  </p:handoutMasterIdLst>
  <p:sldIdLst>
    <p:sldId id="276" r:id="rId2"/>
    <p:sldId id="348" r:id="rId3"/>
    <p:sldId id="349" r:id="rId4"/>
    <p:sldId id="350" r:id="rId5"/>
    <p:sldId id="351" r:id="rId6"/>
    <p:sldId id="352" r:id="rId7"/>
    <p:sldId id="353" r:id="rId8"/>
    <p:sldId id="354" r:id="rId9"/>
    <p:sldId id="355" r:id="rId10"/>
    <p:sldId id="356" r:id="rId11"/>
    <p:sldId id="357" r:id="rId12"/>
    <p:sldId id="358" r:id="rId13"/>
    <p:sldId id="359" r:id="rId14"/>
    <p:sldId id="360" r:id="rId15"/>
    <p:sldId id="361" r:id="rId16"/>
    <p:sldId id="362" r:id="rId17"/>
    <p:sldId id="363" r:id="rId18"/>
    <p:sldId id="364" r:id="rId19"/>
    <p:sldId id="365" r:id="rId20"/>
    <p:sldId id="366" r:id="rId2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00"/>
    <a:srgbClr val="DADEBA"/>
    <a:srgbClr val="C8CE98"/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47" autoAdjust="0"/>
    <p:restoredTop sz="67043" autoAdjust="0"/>
  </p:normalViewPr>
  <p:slideViewPr>
    <p:cSldViewPr snapToGrid="0" snapToObjects="1">
      <p:cViewPr varScale="1">
        <p:scale>
          <a:sx n="63" d="100"/>
          <a:sy n="63" d="100"/>
        </p:scale>
        <p:origin x="249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E5798-3096-4BCA-9ED0-93A8B0FE554F}" type="datetimeFigureOut">
              <a:rPr lang="en-US" smtClean="0"/>
              <a:pPr/>
              <a:t>7/20/20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1384AD-0C9B-41D2-AFF9-8C11ABA775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6625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66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266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0C18263-DCF1-4C5C-A206-A9FE102DF74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273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Times New Roman" charset="0"/>
            </a:endParaRPr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0CFE14-CA3F-4BF5-8CF0-A5CC3D10E4CE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873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519886-80E1-684E-836F-8EBFEA7BF4C0}" type="slidenum">
              <a:rPr lang="en-US"/>
              <a:pPr/>
              <a:t>15</a:t>
            </a:fld>
            <a:endParaRPr lang="en-US"/>
          </a:p>
        </p:txBody>
      </p:sp>
      <p:sp>
        <p:nvSpPr>
          <p:cNvPr id="151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1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lvl="1" eaLnBrk="1" hangingPunct="1">
              <a:buFont typeface="Wingdings" pitchFamily="-112" charset="2"/>
              <a:buChar char="§"/>
            </a:pPr>
            <a:r>
              <a:rPr lang="en-US" sz="2100" dirty="0" smtClean="0"/>
              <a:t>It’s good practice to include a general description of a table’s information in the table element’s </a:t>
            </a:r>
            <a:r>
              <a:rPr lang="en-US" sz="2100" b="1" dirty="0" smtClean="0">
                <a:latin typeface="Lucida Console" pitchFamily="-112" charset="0"/>
              </a:rPr>
              <a:t>summary</a:t>
            </a:r>
            <a:r>
              <a:rPr lang="en-US" sz="2100" dirty="0" smtClean="0"/>
              <a:t> attribute—one of the many HTML5 features that make web pages more accessible to users with disabilities.</a:t>
            </a:r>
          </a:p>
          <a:p>
            <a:pPr lvl="2" eaLnBrk="1" hangingPunct="1"/>
            <a:r>
              <a:rPr lang="en-US" sz="1900" dirty="0" smtClean="0"/>
              <a:t>Speech devices use this attribute to make the table more accessible to users with visual impairments.</a:t>
            </a:r>
          </a:p>
          <a:p>
            <a:pPr eaLnBrk="1" hangingPunct="1"/>
            <a:endParaRPr lang="en-US" dirty="0">
              <a:latin typeface="Arial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2954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A30F99-A242-B54D-B7F0-F8F11B9DA5AF}" type="slidenum">
              <a:rPr lang="en-US"/>
              <a:pPr/>
              <a:t>17</a:t>
            </a:fld>
            <a:endParaRPr lang="en-US"/>
          </a:p>
        </p:txBody>
      </p:sp>
      <p:sp>
        <p:nvSpPr>
          <p:cNvPr id="155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5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Form Action Attributes</a:t>
            </a:r>
          </a:p>
          <a:p>
            <a:r>
              <a:rPr lang="en-US" dirty="0" smtClean="0"/>
              <a:t>What kind of actions are allowed?</a:t>
            </a:r>
          </a:p>
          <a:p>
            <a:r>
              <a:rPr lang="en-US" dirty="0" smtClean="0"/>
              <a:t>GET,</a:t>
            </a:r>
            <a:r>
              <a:rPr lang="en-US" baseline="0" dirty="0" smtClean="0"/>
              <a:t> </a:t>
            </a:r>
            <a:r>
              <a:rPr lang="en-US" dirty="0" smtClean="0"/>
              <a:t>POST</a:t>
            </a:r>
          </a:p>
          <a:p>
            <a:r>
              <a:rPr lang="en-US" dirty="0" smtClean="0"/>
              <a:t>What’s the difference?</a:t>
            </a:r>
          </a:p>
          <a:p>
            <a:r>
              <a:rPr lang="en-US" dirty="0" smtClean="0"/>
              <a:t>GET makes query string out</a:t>
            </a:r>
            <a:r>
              <a:rPr lang="en-US" baseline="0" dirty="0" smtClean="0"/>
              <a:t> of all input names/values </a:t>
            </a:r>
            <a:r>
              <a:rPr lang="en-US" dirty="0" smtClean="0"/>
              <a:t>and adds it</a:t>
            </a:r>
            <a:r>
              <a:rPr lang="en-US" baseline="0" dirty="0" smtClean="0"/>
              <a:t> to the URL</a:t>
            </a:r>
          </a:p>
          <a:p>
            <a:r>
              <a:rPr lang="en-US" baseline="0" dirty="0" smtClean="0"/>
              <a:t>POST makes 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?:</a:t>
            </a:r>
            <a:r>
              <a:rPr lang="en-US" baseline="0" dirty="0" smtClean="0"/>
              <a:t> </a:t>
            </a:r>
            <a:r>
              <a:rPr lang="en-US" dirty="0" smtClean="0"/>
              <a:t>What’s the difference between the action</a:t>
            </a:r>
            <a:r>
              <a:rPr lang="en-US" baseline="0" dirty="0" smtClean="0"/>
              <a:t> of a form and the </a:t>
            </a:r>
            <a:r>
              <a:rPr lang="en-US" baseline="0" dirty="0" err="1" smtClean="0"/>
              <a:t>href</a:t>
            </a:r>
            <a:r>
              <a:rPr lang="en-US" baseline="0" dirty="0" smtClean="0"/>
              <a:t> of an anchor?</a:t>
            </a:r>
          </a:p>
          <a:p>
            <a:r>
              <a:rPr lang="en-US" baseline="0" dirty="0" smtClean="0"/>
              <a:t>Action will go to website and send name/values from form (using get or post)</a:t>
            </a:r>
          </a:p>
          <a:p>
            <a:r>
              <a:rPr lang="en-US" baseline="0" dirty="0" err="1" smtClean="0"/>
              <a:t>Href</a:t>
            </a:r>
            <a:r>
              <a:rPr lang="en-US" baseline="0" dirty="0" smtClean="0"/>
              <a:t> will simply go to website…no info is sent</a:t>
            </a:r>
          </a:p>
          <a:p>
            <a:endParaRPr lang="en-US" baseline="0" dirty="0" smtClean="0"/>
          </a:p>
          <a:p>
            <a:r>
              <a:rPr lang="en-US" baseline="0" dirty="0" smtClean="0"/>
              <a:t>&lt;form method=“get” action=“http://</a:t>
            </a:r>
            <a:r>
              <a:rPr lang="en-US" baseline="0" dirty="0" err="1" smtClean="0"/>
              <a:t>akaplan.edu/foo.php</a:t>
            </a:r>
            <a:r>
              <a:rPr lang="en-US" baseline="0" dirty="0" smtClean="0"/>
              <a:t>”&gt;</a:t>
            </a:r>
          </a:p>
          <a:p>
            <a:r>
              <a:rPr lang="en-US" baseline="0" dirty="0" smtClean="0"/>
              <a:t>   &lt;input type=“hidden” name=“a” value=“</a:t>
            </a:r>
            <a:r>
              <a:rPr lang="en-US" baseline="0" dirty="0" err="1" smtClean="0"/>
              <a:t>b</a:t>
            </a:r>
            <a:r>
              <a:rPr lang="en-US" baseline="0" dirty="0" smtClean="0"/>
              <a:t>”&gt;</a:t>
            </a:r>
          </a:p>
          <a:p>
            <a:r>
              <a:rPr lang="en-US" baseline="0" dirty="0" smtClean="0"/>
              <a:t>   &lt;input type=“text” name=“</a:t>
            </a:r>
            <a:r>
              <a:rPr lang="en-US" baseline="0" dirty="0" err="1" smtClean="0"/>
              <a:t>c</a:t>
            </a:r>
            <a:r>
              <a:rPr lang="en-US" baseline="0" dirty="0" smtClean="0"/>
              <a:t>” size=“1” </a:t>
            </a:r>
            <a:r>
              <a:rPr lang="en-US" baseline="0" dirty="0" err="1" smtClean="0"/>
              <a:t>maxlength</a:t>
            </a:r>
            <a:r>
              <a:rPr lang="en-US" baseline="0" dirty="0" smtClean="0"/>
              <a:t>=“1” value=“4”&gt;</a:t>
            </a:r>
          </a:p>
          <a:p>
            <a:r>
              <a:rPr lang="en-US" baseline="0" dirty="0" smtClean="0"/>
              <a:t>   &lt;input type=“reset” value=“Reset”&gt;</a:t>
            </a:r>
          </a:p>
          <a:p>
            <a:r>
              <a:rPr lang="en-US" baseline="0" dirty="0" smtClean="0"/>
              <a:t>   &lt;input type=“submit” value=“Submit”&gt;</a:t>
            </a:r>
          </a:p>
          <a:p>
            <a:r>
              <a:rPr lang="en-US" baseline="0" dirty="0" smtClean="0"/>
              <a:t>&lt;/form&gt;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appears in the browser’s address bar if the user presses submit and without changing the textbox?</a:t>
            </a:r>
          </a:p>
          <a:p>
            <a:r>
              <a:rPr lang="en-US" baseline="0" dirty="0" smtClean="0"/>
              <a:t>http://</a:t>
            </a:r>
            <a:r>
              <a:rPr lang="en-US" baseline="0" dirty="0" err="1" smtClean="0"/>
              <a:t>akaplan.edu/foo.php?a</a:t>
            </a:r>
            <a:r>
              <a:rPr lang="en-US" baseline="0" dirty="0" smtClean="0"/>
              <a:t>=</a:t>
            </a:r>
            <a:r>
              <a:rPr lang="en-US" baseline="0" dirty="0" err="1" smtClean="0"/>
              <a:t>b&amp;c</a:t>
            </a:r>
            <a:r>
              <a:rPr lang="en-US" baseline="0" dirty="0" smtClean="0"/>
              <a:t>=4</a:t>
            </a:r>
            <a:endParaRPr lang="en-US" dirty="0" smtClean="0"/>
          </a:p>
          <a:p>
            <a:pPr eaLnBrk="1" hangingPunct="1"/>
            <a:endParaRPr lang="en-US" dirty="0">
              <a:latin typeface="Arial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990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957F971-052D-E447-A74B-BFFDCC2F2FAA}" type="slidenum">
              <a:rPr lang="en-US"/>
              <a:pPr/>
              <a:t>19</a:t>
            </a:fld>
            <a:endParaRPr lang="en-US"/>
          </a:p>
        </p:txBody>
      </p:sp>
      <p:sp>
        <p:nvSpPr>
          <p:cNvPr id="157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7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6165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0AC17A5-0939-544E-A681-C9F9F71AD18A}" type="slidenum">
              <a:rPr lang="en-US"/>
              <a:pPr/>
              <a:t>20</a:t>
            </a:fld>
            <a:endParaRPr lang="en-US"/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089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C4C397-C05E-D146-9293-9DD5A9B81919}" type="slidenum">
              <a:rPr lang="en-US"/>
              <a:pPr/>
              <a:t>2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imes New Roman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9961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Times New Roman" pitchFamily="18" charset="0"/>
                <a:ea typeface="ＭＳ Ｐゴシック" charset="-128"/>
                <a:cs typeface="ＭＳ Ｐゴシック" charset="-128"/>
              </a:rPr>
              <a:t>Comments in XHTML always begin with &lt;!-- and end with --&gt;. The browser ignores all text inside a comment </a:t>
            </a:r>
            <a:endParaRPr lang="en-US" sz="1200" kern="1200" dirty="0" smtClean="0">
              <a:solidFill>
                <a:schemeClr val="tx1"/>
              </a:solidFill>
              <a:latin typeface="Times New Roman" pitchFamily="18" charset="0"/>
              <a:ea typeface="ＭＳ Ｐゴシック" charset="-128"/>
              <a:cs typeface="ＭＳ Ｐゴシック" charset="-128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C18263-DCF1-4C5C-A206-A9FE102DF74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07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UTF-8</a:t>
            </a:r>
            <a:r>
              <a:rPr lang="en-US" baseline="0" dirty="0" smtClean="0"/>
              <a:t> is variable width encoding…can represent all Unicode chars…designed for backward-compatibility with ASCII</a:t>
            </a:r>
          </a:p>
          <a:p>
            <a:r>
              <a:rPr lang="en-US" baseline="0" dirty="0" smtClean="0"/>
              <a:t>Dominant character encoding of WWW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C18263-DCF1-4C5C-A206-A9FE102DF74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68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C0DB1B-B348-2745-99B2-67AE4AB11C02}" type="slidenum">
              <a:rPr lang="en-US"/>
              <a:pPr/>
              <a:t>7</a:t>
            </a:fld>
            <a:endParaRPr lang="en-US"/>
          </a:p>
        </p:txBody>
      </p:sp>
      <p:sp>
        <p:nvSpPr>
          <p:cNvPr id="138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15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1900" dirty="0" smtClean="0"/>
              <a:t>The </a:t>
            </a:r>
            <a:r>
              <a:rPr lang="en-US" sz="1900" b="1" dirty="0" smtClean="0">
                <a:latin typeface="Lucida Console" pitchFamily="-112" charset="0"/>
              </a:rPr>
              <a:t>strong</a:t>
            </a:r>
            <a:r>
              <a:rPr lang="en-US" sz="1900" b="1" dirty="0" smtClean="0"/>
              <a:t> element</a:t>
            </a:r>
            <a:r>
              <a:rPr lang="en-US" sz="1900" dirty="0" smtClean="0"/>
              <a:t> indicates that the content has high importance. Browsers typically render such text in a bold font. </a:t>
            </a:r>
          </a:p>
          <a:p>
            <a:pPr eaLnBrk="1" hangingPunct="1">
              <a:lnSpc>
                <a:spcPct val="80000"/>
              </a:lnSpc>
            </a:pPr>
            <a:endParaRPr lang="en-US" sz="1900" dirty="0" smtClean="0"/>
          </a:p>
          <a:p>
            <a:pPr eaLnBrk="1" hangingPunct="1">
              <a:lnSpc>
                <a:spcPct val="80000"/>
              </a:lnSpc>
            </a:pPr>
            <a:r>
              <a:rPr lang="en-US" sz="1900" dirty="0" smtClean="0"/>
              <a:t>Notice: </a:t>
            </a:r>
            <a:r>
              <a:rPr lang="en-US" sz="2400" dirty="0" smtClean="0"/>
              <a:t>links are to URL</a:t>
            </a:r>
            <a:r>
              <a:rPr lang="en-US" sz="2400" baseline="0" dirty="0" smtClean="0"/>
              <a:t> http://</a:t>
            </a:r>
            <a:r>
              <a:rPr lang="en-US" sz="2400" baseline="0" dirty="0" err="1" smtClean="0"/>
              <a:t>www.facebook.com</a:t>
            </a:r>
            <a:r>
              <a:rPr lang="en-US" sz="2400" baseline="0" dirty="0" smtClean="0"/>
              <a:t> for instance…no trailing forward-slash nor page referenced</a:t>
            </a:r>
            <a:endParaRPr lang="en-US" sz="19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C18263-DCF1-4C5C-A206-A9FE102DF74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85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936E977-E906-384F-968F-0F5AC699C7A5}" type="slidenum">
              <a:rPr lang="en-US"/>
              <a:pPr/>
              <a:t>9</a:t>
            </a:fld>
            <a:endParaRPr lang="en-US"/>
          </a:p>
        </p:txBody>
      </p:sp>
      <p:sp>
        <p:nvSpPr>
          <p:cNvPr id="139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9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3662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most popular image formats used by web developers today are PNG (Portable Network Graphics) and JPEG (Joint Photographic Experts Group).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C18263-DCF1-4C5C-A206-A9FE102DF74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1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43AE57-E2E9-6E45-9C46-BD6B5563DE45}" type="slidenum">
              <a:rPr lang="en-US"/>
              <a:pPr/>
              <a:t>13</a:t>
            </a:fld>
            <a:endParaRPr lang="en-US"/>
          </a:p>
        </p:txBody>
      </p:sp>
      <p:sp>
        <p:nvSpPr>
          <p:cNvPr id="149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9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1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054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flipV="1">
            <a:off x="5410200" y="3810000"/>
            <a:ext cx="3733800" cy="904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5" name="Rectangle 4"/>
          <p:cNvSpPr/>
          <p:nvPr/>
        </p:nvSpPr>
        <p:spPr>
          <a:xfrm flipV="1">
            <a:off x="5410200" y="3897313"/>
            <a:ext cx="3733800" cy="19208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6" name="Rectangle 5"/>
          <p:cNvSpPr/>
          <p:nvPr/>
        </p:nvSpPr>
        <p:spPr>
          <a:xfrm flipV="1">
            <a:off x="5410200" y="4114800"/>
            <a:ext cx="3733800" cy="9525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7" name="Rectangle 6"/>
          <p:cNvSpPr/>
          <p:nvPr/>
        </p:nvSpPr>
        <p:spPr>
          <a:xfrm flipV="1">
            <a:off x="5410200" y="4164013"/>
            <a:ext cx="1965325" cy="19050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0" name="Rectangle 9"/>
          <p:cNvSpPr/>
          <p:nvPr/>
        </p:nvSpPr>
        <p:spPr>
          <a:xfrm flipV="1">
            <a:off x="5410200" y="4198938"/>
            <a:ext cx="1965325" cy="9525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 useBgFill="1">
        <p:nvSpPr>
          <p:cNvPr id="11" name="Rounded Rectangle 10"/>
          <p:cNvSpPr/>
          <p:nvPr/>
        </p:nvSpPr>
        <p:spPr bwMode="white">
          <a:xfrm>
            <a:off x="5410200" y="3962400"/>
            <a:ext cx="3063875" cy="26988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 useBgFill="1">
        <p:nvSpPr>
          <p:cNvPr id="12" name="Rounded Rectangle 11"/>
          <p:cNvSpPr/>
          <p:nvPr/>
        </p:nvSpPr>
        <p:spPr bwMode="white">
          <a:xfrm>
            <a:off x="7377113" y="4060825"/>
            <a:ext cx="1600200" cy="36513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3649663"/>
            <a:ext cx="9144000" cy="24447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3675063"/>
            <a:ext cx="9144000" cy="1412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5" name="Rectangle 14"/>
          <p:cNvSpPr/>
          <p:nvPr/>
        </p:nvSpPr>
        <p:spPr>
          <a:xfrm flipV="1">
            <a:off x="6413500" y="3643313"/>
            <a:ext cx="2730500" cy="2476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370205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7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875"/>
            <a:ext cx="960438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8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588"/>
            <a:ext cx="74771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D9E6E48-2BBA-4527-8C19-0C80A1FC98A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0898BF-B071-435F-BC83-86AD080EE46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CA922E5-6999-4085-BCD1-6A57B2FAC8F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5D975A7-5BC2-4DE8-A14D-FB8F688F8C0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FC379A-C337-4827-9D9D-F194D892640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EF1D33-6C99-40AB-B2A8-9F40D7115B4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/>
          <a:lstStyle>
            <a:lvl1pPr>
              <a:defRPr sz="4000" b="0" i="0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5A87BD-43FD-4AAC-ABE0-169CFB3C03F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363" y="612775"/>
            <a:ext cx="957262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87782E-7EE5-4A52-B566-FE1ED39B553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C45D22C-9C5C-4B09-88C5-1D306C6A6FB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CAB494-EF68-4E98-8076-5988F1D2A9F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CF749E-A591-4F4A-92C3-46B65D4B386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0" y="366713"/>
            <a:ext cx="9144000" cy="8413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0" y="0"/>
            <a:ext cx="9144000" cy="31115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0" y="307975"/>
            <a:ext cx="9144000" cy="92075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31" name="Rectangle 30"/>
          <p:cNvSpPr/>
          <p:nvPr/>
        </p:nvSpPr>
        <p:spPr>
          <a:xfrm flipV="1">
            <a:off x="5410200" y="360363"/>
            <a:ext cx="3733800" cy="904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32" name="Rectangle 31"/>
          <p:cNvSpPr/>
          <p:nvPr/>
        </p:nvSpPr>
        <p:spPr>
          <a:xfrm flipV="1">
            <a:off x="5410200" y="439738"/>
            <a:ext cx="3733800" cy="18097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025" y="496888"/>
            <a:ext cx="3063875" cy="28575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938" y="588963"/>
            <a:ext cx="1600200" cy="3651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35" name="Rectangle 34"/>
          <p:cNvSpPr/>
          <p:nvPr/>
        </p:nvSpPr>
        <p:spPr bwMode="invGray">
          <a:xfrm>
            <a:off x="9085263" y="-1588"/>
            <a:ext cx="57150" cy="620713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36" name="Rectangle 35"/>
          <p:cNvSpPr/>
          <p:nvPr/>
        </p:nvSpPr>
        <p:spPr bwMode="invGray">
          <a:xfrm>
            <a:off x="9043988" y="-1588"/>
            <a:ext cx="28575" cy="620713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37" name="Rectangle 36"/>
          <p:cNvSpPr/>
          <p:nvPr/>
        </p:nvSpPr>
        <p:spPr bwMode="invGray">
          <a:xfrm>
            <a:off x="9024938" y="-1588"/>
            <a:ext cx="9525" cy="620713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38" name="Rectangle 37"/>
          <p:cNvSpPr/>
          <p:nvPr/>
        </p:nvSpPr>
        <p:spPr bwMode="invGray">
          <a:xfrm>
            <a:off x="8975725" y="-1588"/>
            <a:ext cx="26988" cy="620713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39" name="Rectangle 38"/>
          <p:cNvSpPr/>
          <p:nvPr/>
        </p:nvSpPr>
        <p:spPr bwMode="invGray">
          <a:xfrm>
            <a:off x="8915400" y="0"/>
            <a:ext cx="55563" cy="585788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40" name="Rectangle 39"/>
          <p:cNvSpPr/>
          <p:nvPr/>
        </p:nvSpPr>
        <p:spPr bwMode="invGray">
          <a:xfrm>
            <a:off x="8874125" y="0"/>
            <a:ext cx="7938" cy="585788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>
              <a:solidFill>
                <a:srgbClr val="FFFFFF"/>
              </a:solidFill>
              <a:ea typeface="ＭＳ Ｐゴシック" charset="-128"/>
            </a:endParaRPr>
          </a:p>
        </p:txBody>
      </p:sp>
      <p:sp>
        <p:nvSpPr>
          <p:cNvPr id="1039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143000"/>
            <a:ext cx="82296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40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2249488"/>
            <a:ext cx="8229600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8" y="612775"/>
            <a:ext cx="957262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8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775"/>
            <a:ext cx="1325563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8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038" y="1588"/>
            <a:ext cx="762000" cy="3667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800">
                <a:solidFill>
                  <a:srgbClr val="FFFFFF"/>
                </a:solidFill>
              </a:defRPr>
            </a:lvl1pPr>
          </a:lstStyle>
          <a:p>
            <a:fld id="{795D1442-F027-4D80-A7D6-EB0FBC3B00EA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6" r:id="rId1"/>
    <p:sldLayoutId id="2147483867" r:id="rId2"/>
    <p:sldLayoutId id="2147483868" r:id="rId3"/>
    <p:sldLayoutId id="2147483869" r:id="rId4"/>
    <p:sldLayoutId id="2147483870" r:id="rId5"/>
    <p:sldLayoutId id="2147483877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</a:defRPr>
      </a:lvl9pPr>
    </p:titleStyle>
    <p:bodyStyle>
      <a:lvl1pPr marL="365125" indent="-255588" algn="l" rtl="0" eaLnBrk="0" fontAlgn="base" hangingPunct="0">
        <a:spcBef>
          <a:spcPts val="300"/>
        </a:spcBef>
        <a:spcAft>
          <a:spcPct val="0"/>
        </a:spcAft>
        <a:buClr>
          <a:srgbClr val="A04DA3"/>
        </a:buClr>
        <a:buFont typeface="Georgia" charset="0"/>
        <a:buChar char="•"/>
        <a:defRPr sz="28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657225" indent="-246063" algn="l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Font typeface="Georgia" charset="0"/>
        <a:buChar char="▫"/>
        <a:defRPr sz="2600" kern="1200">
          <a:solidFill>
            <a:schemeClr val="accent2"/>
          </a:solidFill>
          <a:latin typeface="+mn-lt"/>
          <a:ea typeface="ＭＳ Ｐゴシック" charset="-128"/>
          <a:cs typeface="+mn-cs"/>
        </a:defRPr>
      </a:lvl2pPr>
      <a:lvl3pPr marL="922338" indent="-219075" algn="l" rtl="0" eaLnBrk="0" fontAlgn="base" hangingPunct="0">
        <a:spcBef>
          <a:spcPts val="300"/>
        </a:spcBef>
        <a:spcAft>
          <a:spcPct val="0"/>
        </a:spcAft>
        <a:buClr>
          <a:schemeClr val="accent1"/>
        </a:buClr>
        <a:buFont typeface="Wingdings 2" charset="2"/>
        <a:buChar char=""/>
        <a:defRPr sz="2400" kern="1200">
          <a:solidFill>
            <a:schemeClr val="accent1"/>
          </a:solidFill>
          <a:latin typeface="+mn-lt"/>
          <a:ea typeface="ＭＳ Ｐゴシック" charset="-128"/>
          <a:cs typeface="+mn-cs"/>
        </a:defRPr>
      </a:lvl3pPr>
      <a:lvl4pPr marL="1179513" indent="-200025" algn="l" rtl="0" eaLnBrk="0" fontAlgn="base" hangingPunct="0">
        <a:spcBef>
          <a:spcPts val="300"/>
        </a:spcBef>
        <a:spcAft>
          <a:spcPct val="0"/>
        </a:spcAft>
        <a:buClr>
          <a:schemeClr val="accent1"/>
        </a:buClr>
        <a:buFont typeface="Wingdings 2" charset="2"/>
        <a:buChar char=""/>
        <a:defRPr sz="2200" kern="1200">
          <a:solidFill>
            <a:schemeClr val="accent1"/>
          </a:solidFill>
          <a:latin typeface="+mn-lt"/>
          <a:ea typeface="ＭＳ Ｐゴシック" charset="-128"/>
          <a:cs typeface="+mn-cs"/>
        </a:defRPr>
      </a:lvl4pPr>
      <a:lvl5pPr marL="1389063" indent="-182563" algn="l" rtl="0" eaLnBrk="0" fontAlgn="base" hangingPunct="0">
        <a:spcBef>
          <a:spcPts val="300"/>
        </a:spcBef>
        <a:spcAft>
          <a:spcPct val="0"/>
        </a:spcAft>
        <a:buClr>
          <a:srgbClr val="A04DA3"/>
        </a:buClr>
        <a:buFont typeface="Georgia" charset="0"/>
        <a:buChar char="▫"/>
        <a:defRPr sz="2000" kern="1200">
          <a:solidFill>
            <a:srgbClr val="A04DA3"/>
          </a:solidFill>
          <a:latin typeface="+mn-lt"/>
          <a:ea typeface="ＭＳ Ｐゴシック" charset="-128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hyperlink" Target="mailto:akaplan@csun.edu" TargetMode="External"/><Relationship Id="rId6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0.png"/><Relationship Id="rId6" Type="http://schemas.openxmlformats.org/officeDocument/2006/relationships/image" Target="../media/image2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5" Type="http://schemas.openxmlformats.org/officeDocument/2006/relationships/image" Target="../media/image2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2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2.png"/><Relationship Id="rId5" Type="http://schemas.openxmlformats.org/officeDocument/2006/relationships/image" Target="../media/image2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2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5" Type="http://schemas.openxmlformats.org/officeDocument/2006/relationships/image" Target="../media/image2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2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2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2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2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2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8.png"/><Relationship Id="rId6" Type="http://schemas.openxmlformats.org/officeDocument/2006/relationships/image" Target="../media/image2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ctrTitle"/>
          </p:nvPr>
        </p:nvSpPr>
        <p:spPr>
          <a:xfrm>
            <a:off x="457200" y="1570038"/>
            <a:ext cx="8458200" cy="1470025"/>
          </a:xfrm>
        </p:spPr>
        <p:txBody>
          <a:bodyPr/>
          <a:lstStyle/>
          <a:p>
            <a:pPr eaLnBrk="1" hangingPunct="1"/>
            <a:r>
              <a:rPr lang="en-US" dirty="0" smtClean="0"/>
              <a:t>COMP 484</a:t>
            </a:r>
            <a:br>
              <a:rPr lang="en-US" dirty="0" smtClean="0"/>
            </a:br>
            <a:r>
              <a:rPr lang="en-US" sz="4300" dirty="0" smtClean="0"/>
              <a:t>Web Engineering I</a:t>
            </a:r>
          </a:p>
        </p:txBody>
      </p:sp>
      <p:sp>
        <p:nvSpPr>
          <p:cNvPr id="15363" name="Subtitle 2"/>
          <p:cNvSpPr>
            <a:spLocks noGrp="1"/>
          </p:cNvSpPr>
          <p:nvPr>
            <p:ph type="subTitle" idx="1"/>
          </p:nvPr>
        </p:nvSpPr>
        <p:spPr>
          <a:xfrm>
            <a:off x="457200" y="4489801"/>
            <a:ext cx="7862888" cy="1752600"/>
          </a:xfrm>
        </p:spPr>
        <p:txBody>
          <a:bodyPr/>
          <a:lstStyle/>
          <a:p>
            <a:pPr marL="63500" eaLnBrk="1" hangingPunct="1"/>
            <a:r>
              <a:rPr lang="en-US" dirty="0" smtClean="0"/>
              <a:t>Instructor: ~</a:t>
            </a:r>
            <a:r>
              <a:rPr lang="en-US" dirty="0" err="1" smtClean="0"/>
              <a:t>kaplan</a:t>
            </a:r>
            <a:r>
              <a:rPr lang="en-US" dirty="0" smtClean="0"/>
              <a:t> (</a:t>
            </a:r>
            <a:r>
              <a:rPr lang="en-US" dirty="0" smtClean="0">
                <a:hlinkClick r:id="rId5"/>
              </a:rPr>
              <a:t>akaplan@csun.edu</a:t>
            </a:r>
            <a:r>
              <a:rPr lang="en-US" dirty="0" smtClean="0"/>
              <a:t>) </a:t>
            </a:r>
          </a:p>
          <a:p>
            <a:pPr marL="63500" eaLnBrk="1" hangingPunct="1"/>
            <a:endParaRPr lang="en-US" dirty="0" smtClean="0"/>
          </a:p>
          <a:p>
            <a:pPr marL="63500" eaLnBrk="1" hangingPunct="1"/>
            <a:r>
              <a:rPr lang="en-US" dirty="0" smtClean="0"/>
              <a:t>Supplemental Slides: </a:t>
            </a:r>
            <a:r>
              <a:rPr lang="en-US" b="1" dirty="0" smtClean="0">
                <a:solidFill>
                  <a:srgbClr val="7030A0"/>
                </a:solidFill>
              </a:rPr>
              <a:t>HTML</a:t>
            </a: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1</a:t>
            </a:fld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66"/>
    </mc:Choice>
    <mc:Fallback>
      <p:transition spd="slow" advTm="26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10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6797"/>
            <a:ext cx="9169400" cy="5575300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-12700" y="3894669"/>
            <a:ext cx="2820811" cy="15070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00025" indent="-246063" eaLnBrk="1" hangingPunct="1">
              <a:spcBef>
                <a:spcPts val="300"/>
              </a:spcBef>
              <a:buClr>
                <a:schemeClr val="accent2"/>
              </a:buClr>
              <a:buFont typeface="Wingdings" pitchFamily="-112" charset="2"/>
              <a:buChar char="§"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ＭＳ Ｐゴシック" charset="-128"/>
                <a:cs typeface="+mn-cs"/>
              </a:rPr>
              <a:t>Anchors can link to an e-mail address using a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Lucida Console" pitchFamily="-112" charset="0"/>
                <a:ea typeface="ＭＳ Ｐゴシック" charset="-128"/>
                <a:cs typeface="+mn-cs"/>
              </a:rPr>
              <a:t>mailto: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ＭＳ Ｐゴシック" charset="-128"/>
                <a:cs typeface="+mn-cs"/>
              </a:rPr>
              <a:t> URL </a:t>
            </a:r>
          </a:p>
          <a:p>
            <a:pPr marL="465138" lvl="1" indent="-219075" eaLnBrk="1" hangingPunct="1">
              <a:spcBef>
                <a:spcPts val="300"/>
              </a:spcBef>
              <a:buClr>
                <a:schemeClr val="accent1"/>
              </a:buClr>
              <a:buFont typeface="Wingdings 2" charset="2"/>
              <a:buChar char=""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ＭＳ Ｐゴシック" charset="-128"/>
                <a:cs typeface="+mn-cs"/>
              </a:rPr>
              <a:t>When user clicks, most browsers launch the default e-mail program with the linked address populated in the “To:” field</a:t>
            </a:r>
          </a:p>
          <a:p>
            <a:pPr marL="200025" indent="-246063" eaLnBrk="1" hangingPunct="1">
              <a:spcBef>
                <a:spcPts val="300"/>
              </a:spcBef>
              <a:buClr>
                <a:schemeClr val="accent2"/>
              </a:buClr>
              <a:buFont typeface="Wingdings" pitchFamily="-112" charset="2"/>
              <a:buChar char="§"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ea typeface="ＭＳ Ｐゴシック" charset="-128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79332" y="316797"/>
            <a:ext cx="47547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b="1" i="1" dirty="0" err="1" smtClean="0">
                <a:cs typeface="ＭＳ Ｐゴシック" charset="-128"/>
              </a:rPr>
              <a:t>Hyperlinking</a:t>
            </a:r>
            <a:r>
              <a:rPr lang="en-US" b="1" i="1" dirty="0" smtClean="0">
                <a:cs typeface="ＭＳ Ｐゴシック" charset="-128"/>
              </a:rPr>
              <a:t> to an E-Mail Address</a:t>
            </a:r>
          </a:p>
          <a:p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882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737"/>
    </mc:Choice>
    <mc:Fallback>
      <p:transition spd="slow" advTm="89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11</a:t>
            </a:fld>
            <a:endParaRPr lang="en-US" dirty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457200" y="98604"/>
            <a:ext cx="82296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ＭＳ Ｐゴシック" charset="-128"/>
                <a:cs typeface="ＭＳ Ｐゴシック" charset="-128"/>
              </a:rPr>
              <a:t>Including Images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2700" y="1008236"/>
            <a:ext cx="9169400" cy="5575300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5178778" y="627238"/>
            <a:ext cx="3960034" cy="2985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365125" marR="0" lvl="0" indent="-255588" algn="l" defTabSz="914400" rtl="0" eaLnBrk="1" fontAlgn="base" latinLnBrk="0" hangingPunct="1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  <a:buClr>
                <a:srgbClr val="A04DA3"/>
              </a:buClr>
              <a:buSzTx/>
              <a:buFont typeface="Georgia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The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Console" pitchFamily="-112" charset="0"/>
                <a:ea typeface="ＭＳ Ｐゴシック" charset="-128"/>
                <a:cs typeface="ＭＳ Ｐゴシック" charset="-128"/>
              </a:rPr>
              <a:t>img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element’s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Console" pitchFamily="-112" charset="0"/>
                <a:ea typeface="ＭＳ Ｐゴシック" charset="-128"/>
                <a:cs typeface="ＭＳ Ｐゴシック" charset="-128"/>
              </a:rPr>
              <a:t>src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attribute specifies an image’s location</a:t>
            </a:r>
          </a:p>
          <a:p>
            <a:pPr marL="365125" marR="0" lvl="0" indent="-255588" algn="l" defTabSz="914400" rtl="0" eaLnBrk="1" fontAlgn="base" latinLnBrk="0" hangingPunct="1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  <a:buClr>
                <a:srgbClr val="A04DA3"/>
              </a:buClr>
              <a:buSzTx/>
              <a:buFont typeface="Georgia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In HTML5, every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Console" pitchFamily="-112" charset="0"/>
                <a:ea typeface="ＭＳ Ｐゴシック" charset="-128"/>
                <a:cs typeface="ＭＳ Ｐゴシック" charset="-128"/>
              </a:rPr>
              <a:t>img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element must have an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Console" pitchFamily="-112" charset="0"/>
                <a:ea typeface="ＭＳ Ｐゴシック" charset="-128"/>
                <a:cs typeface="ＭＳ Ｐゴシック" charset="-128"/>
              </a:rPr>
              <a:t>alt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attribute, which contains text that is displayed if the client cannot render the image</a:t>
            </a:r>
          </a:p>
          <a:p>
            <a:pPr marL="657225" marR="0" lvl="1" indent="-246063" algn="l" defTabSz="914400" rtl="0" eaLnBrk="1" fontAlgn="base" latinLnBrk="0" hangingPunct="1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itchFamily="-11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Lucida Console" pitchFamily="-112" charset="0"/>
                <a:ea typeface="ＭＳ Ｐゴシック" charset="-128"/>
                <a:cs typeface="+mn-cs"/>
              </a:rPr>
              <a:t>Width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ＭＳ Ｐゴシック" charset="-128"/>
                <a:cs typeface="+mn-cs"/>
              </a:rPr>
              <a:t> and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Lucida Console" pitchFamily="-112" charset="0"/>
                <a:ea typeface="ＭＳ Ｐゴシック" charset="-128"/>
                <a:cs typeface="+mn-cs"/>
              </a:rPr>
              <a:t>height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ＭＳ Ｐゴシック" charset="-128"/>
                <a:cs typeface="+mn-cs"/>
              </a:rPr>
              <a:t> are optional attributes (measured in pixels)</a:t>
            </a:r>
          </a:p>
          <a:p>
            <a:pPr marL="922338" marR="0" lvl="2" indent="-219075" algn="l" defTabSz="914400" rtl="0" eaLnBrk="1" fontAlgn="base" latinLnBrk="0" hangingPunct="1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 2" charset="2"/>
              <a:buChar char=""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ＭＳ Ｐゴシック" charset="-128"/>
                <a:cs typeface="+mn-cs"/>
              </a:rPr>
              <a:t>If omitted, the browser uses the image’s actual width and height</a:t>
            </a:r>
          </a:p>
          <a:p>
            <a:pPr marL="657225" marR="0" lvl="1" indent="-246063" algn="l" defTabSz="914400" rtl="0" eaLnBrk="1" fontAlgn="base" latinLnBrk="0" hangingPunct="1">
              <a:lnSpc>
                <a:spcPct val="120000"/>
              </a:lnSpc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itchFamily="-112" charset="2"/>
              <a:buChar char="§"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ea typeface="ＭＳ Ｐゴシック" charset="-128"/>
              <a:cs typeface="+mn-cs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541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569"/>
    </mc:Choice>
    <mc:Fallback>
      <p:transition spd="slow" advTm="274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751" y="16385"/>
            <a:ext cx="9074154" cy="673435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>
                <a:solidFill>
                  <a:schemeClr val="tx1"/>
                </a:solidFill>
              </a:rPr>
              <a:pPr/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5734755" y="2413000"/>
            <a:ext cx="82296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 smtClean="0">
                <a:solidFill>
                  <a:schemeClr val="tx2"/>
                </a:solidFill>
                <a:latin typeface="+mj-lt"/>
                <a:cs typeface="ＭＳ Ｐゴシック" charset="-128"/>
              </a:rPr>
              <a:t>This Example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 smtClean="0">
                <a:solidFill>
                  <a:schemeClr val="tx2"/>
                </a:solidFill>
                <a:latin typeface="+mj-lt"/>
                <a:cs typeface="ＭＳ Ｐゴシック" charset="-128"/>
              </a:rPr>
              <a:t>Uses Images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 smtClean="0">
                <a:solidFill>
                  <a:schemeClr val="tx2"/>
                </a:solidFill>
                <a:latin typeface="+mj-lt"/>
                <a:cs typeface="ＭＳ Ｐゴシック" charset="-128"/>
              </a:rPr>
              <a:t>As Hyperlinks</a:t>
            </a:r>
            <a:endParaRPr kumimoji="0" lang="en-US" sz="4000" b="0" i="0" u="none" strike="noStrike" kern="1200" cap="none" spc="0" normalizeH="0" baseline="0" noProof="0" dirty="0" smtClean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013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301"/>
    </mc:Choice>
    <mc:Fallback>
      <p:transition spd="slow" advTm="112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41438"/>
            <a:ext cx="8001000" cy="4906962"/>
          </a:xfrm>
        </p:spPr>
        <p:txBody>
          <a:bodyPr/>
          <a:lstStyle/>
          <a:p>
            <a:pPr eaLnBrk="1" hangingPunct="1"/>
            <a:r>
              <a:rPr lang="en-US" dirty="0"/>
              <a:t>Unordered list element </a:t>
            </a:r>
            <a:r>
              <a:rPr lang="en-US" dirty="0" err="1">
                <a:latin typeface="Lucida Console" pitchFamily="-112" charset="0"/>
              </a:rPr>
              <a:t>ul</a:t>
            </a:r>
            <a:r>
              <a:rPr lang="en-US" dirty="0"/>
              <a:t> </a:t>
            </a:r>
            <a:endParaRPr lang="en-US" dirty="0" smtClean="0"/>
          </a:p>
          <a:p>
            <a:pPr lvl="1" eaLnBrk="1" hangingPunct="1">
              <a:buFont typeface="Wingdings" pitchFamily="-112" charset="2"/>
              <a:buChar char="§"/>
            </a:pPr>
            <a:r>
              <a:rPr lang="en-US" dirty="0" smtClean="0"/>
              <a:t>Creates </a:t>
            </a:r>
            <a:r>
              <a:rPr lang="en-US" dirty="0"/>
              <a:t>a list in which each item in the list begins with a bullet symbol (typically a disc)</a:t>
            </a:r>
          </a:p>
          <a:p>
            <a:pPr lvl="1" eaLnBrk="1" hangingPunct="1">
              <a:buFont typeface="Wingdings" pitchFamily="-112" charset="2"/>
              <a:buChar char="§"/>
            </a:pPr>
            <a:r>
              <a:rPr lang="en-US" dirty="0"/>
              <a:t>Each entry is an </a:t>
            </a:r>
            <a:r>
              <a:rPr lang="en-US" dirty="0" err="1">
                <a:latin typeface="Lucida Console" pitchFamily="-112" charset="0"/>
              </a:rPr>
              <a:t>li</a:t>
            </a:r>
            <a:r>
              <a:rPr lang="en-US" dirty="0"/>
              <a:t> (list item) </a:t>
            </a:r>
            <a:r>
              <a:rPr lang="en-US" dirty="0" smtClean="0"/>
              <a:t>element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Ordered list element </a:t>
            </a:r>
            <a:r>
              <a:rPr lang="en-US" dirty="0" err="1" smtClean="0">
                <a:latin typeface="Lucida Console" pitchFamily="-112" charset="0"/>
              </a:rPr>
              <a:t>ol</a:t>
            </a:r>
            <a:r>
              <a:rPr lang="en-US" dirty="0" smtClean="0"/>
              <a:t> </a:t>
            </a:r>
          </a:p>
          <a:p>
            <a:pPr lvl="1" eaLnBrk="1" hangingPunct="1">
              <a:buFont typeface="Wingdings" pitchFamily="-112" charset="2"/>
              <a:buChar char="§"/>
            </a:pPr>
            <a:r>
              <a:rPr lang="en-US" dirty="0" smtClean="0"/>
              <a:t>Creates a list in which each item in the list begins with a number</a:t>
            </a:r>
          </a:p>
          <a:p>
            <a:pPr lvl="1" eaLnBrk="1" hangingPunct="1">
              <a:buFont typeface="Wingdings" pitchFamily="-112" charset="2"/>
              <a:buChar char="§"/>
            </a:pPr>
            <a:endParaRPr lang="en-US" dirty="0" smtClean="0"/>
          </a:p>
          <a:p>
            <a:pPr eaLnBrk="1" hangingPunct="1"/>
            <a:r>
              <a:rPr lang="en-US" dirty="0" smtClean="0"/>
              <a:t>Lists may be </a:t>
            </a:r>
            <a:r>
              <a:rPr lang="en-US" i="1" dirty="0" smtClean="0"/>
              <a:t>nested</a:t>
            </a:r>
            <a:r>
              <a:rPr lang="en-US" dirty="0" smtClean="0"/>
              <a:t> to represent </a:t>
            </a:r>
            <a:r>
              <a:rPr lang="en-US" i="1" dirty="0" smtClean="0"/>
              <a:t>hierarchical</a:t>
            </a:r>
            <a:r>
              <a:rPr lang="en-US" dirty="0" smtClean="0"/>
              <a:t> relationships, as in a multi-level outline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66713"/>
            <a:ext cx="8229600" cy="1066800"/>
          </a:xfrm>
        </p:spPr>
        <p:txBody>
          <a:bodyPr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Lists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13</a:t>
            </a:fld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55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810"/>
    </mc:Choice>
    <mc:Fallback>
      <p:transition spd="slow" advTm="67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117" y="0"/>
            <a:ext cx="9108017" cy="664147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>
                <a:solidFill>
                  <a:srgbClr val="000000"/>
                </a:solidFill>
              </a:rPr>
              <a:pPr/>
              <a:t>14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046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772"/>
    </mc:Choice>
    <mc:Fallback>
      <p:transition spd="slow" advTm="54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8" name="Rectangle 3"/>
          <p:cNvSpPr>
            <a:spLocks noGrp="1" noChangeArrowheads="1"/>
          </p:cNvSpPr>
          <p:nvPr>
            <p:ph idx="1"/>
          </p:nvPr>
        </p:nvSpPr>
        <p:spPr>
          <a:xfrm>
            <a:off x="290692" y="918108"/>
            <a:ext cx="8678788" cy="4906962"/>
          </a:xfrm>
        </p:spPr>
        <p:txBody>
          <a:bodyPr>
            <a:noAutofit/>
          </a:bodyPr>
          <a:lstStyle/>
          <a:p>
            <a:pPr eaLnBrk="1" hangingPunct="1">
              <a:buFont typeface="Wingdings" pitchFamily="-112" charset="2"/>
              <a:buChar char="§"/>
            </a:pPr>
            <a:r>
              <a:rPr lang="en-US" sz="2000" dirty="0"/>
              <a:t>Tables are frequently used to organize data into </a:t>
            </a:r>
            <a:r>
              <a:rPr lang="en-US" sz="2000" i="1" dirty="0"/>
              <a:t>rows</a:t>
            </a:r>
            <a:r>
              <a:rPr lang="en-US" sz="2000" dirty="0"/>
              <a:t> and </a:t>
            </a:r>
            <a:r>
              <a:rPr lang="en-US" sz="2000" i="1" dirty="0" smtClean="0"/>
              <a:t>columns</a:t>
            </a:r>
            <a:endParaRPr lang="en-US" sz="2000" dirty="0" smtClean="0"/>
          </a:p>
          <a:p>
            <a:pPr lvl="1" eaLnBrk="1" hangingPunct="1">
              <a:buFont typeface="Wingdings" pitchFamily="-112" charset="2"/>
              <a:buChar char="§"/>
            </a:pPr>
            <a:r>
              <a:rPr lang="en-US" sz="2000" dirty="0"/>
              <a:t>The </a:t>
            </a:r>
            <a:r>
              <a:rPr lang="en-US" sz="2000" dirty="0">
                <a:latin typeface="Lucida Console" pitchFamily="-112" charset="0"/>
              </a:rPr>
              <a:t>table</a:t>
            </a:r>
            <a:r>
              <a:rPr lang="en-US" sz="2000" dirty="0"/>
              <a:t> element defines an HTML5 table</a:t>
            </a:r>
          </a:p>
          <a:p>
            <a:pPr lvl="1" eaLnBrk="1" hangingPunct="1">
              <a:buFont typeface="Wingdings" pitchFamily="-112" charset="2"/>
              <a:buChar char="§"/>
            </a:pPr>
            <a:r>
              <a:rPr lang="en-US" sz="2000" dirty="0"/>
              <a:t>The </a:t>
            </a:r>
            <a:r>
              <a:rPr lang="en-US" sz="2000" dirty="0">
                <a:latin typeface="Lucida Console" pitchFamily="-112" charset="0"/>
              </a:rPr>
              <a:t>summary</a:t>
            </a:r>
            <a:r>
              <a:rPr lang="en-US" sz="2000" dirty="0"/>
              <a:t> attribute summarizes the table’s </a:t>
            </a:r>
            <a:r>
              <a:rPr lang="en-US" sz="2000" dirty="0" smtClean="0"/>
              <a:t>contents</a:t>
            </a:r>
          </a:p>
          <a:p>
            <a:pPr lvl="2" eaLnBrk="1" hangingPunct="1">
              <a:buFont typeface="Wingdings" pitchFamily="-112" charset="2"/>
              <a:buChar char="§"/>
            </a:pPr>
            <a:r>
              <a:rPr lang="en-US" sz="1600" dirty="0" smtClean="0"/>
              <a:t>Used </a:t>
            </a:r>
            <a:r>
              <a:rPr lang="en-US" sz="1600" dirty="0"/>
              <a:t>by speech devices</a:t>
            </a:r>
            <a:r>
              <a:rPr lang="en-US" sz="1600" dirty="0" smtClean="0"/>
              <a:t> for </a:t>
            </a:r>
            <a:r>
              <a:rPr lang="en-US" sz="1600" dirty="0"/>
              <a:t>users with visual </a:t>
            </a:r>
            <a:r>
              <a:rPr lang="en-US" sz="1600" dirty="0" smtClean="0"/>
              <a:t>impairments</a:t>
            </a:r>
          </a:p>
          <a:p>
            <a:pPr lvl="1" eaLnBrk="1" hangingPunct="1">
              <a:buFont typeface="Wingdings" pitchFamily="-112" charset="2"/>
              <a:buChar char="§"/>
            </a:pPr>
            <a:r>
              <a:rPr lang="en-US" sz="2000" dirty="0"/>
              <a:t>The </a:t>
            </a:r>
            <a:r>
              <a:rPr lang="en-US" sz="2000" dirty="0">
                <a:latin typeface="Lucida Console" pitchFamily="-112" charset="0"/>
              </a:rPr>
              <a:t>caption</a:t>
            </a:r>
            <a:r>
              <a:rPr lang="en-US" sz="2000" dirty="0"/>
              <a:t> element specifies a table’s </a:t>
            </a:r>
            <a:r>
              <a:rPr lang="en-US" sz="2000" dirty="0" smtClean="0"/>
              <a:t>title</a:t>
            </a:r>
          </a:p>
          <a:p>
            <a:pPr eaLnBrk="1" hangingPunct="1">
              <a:spcBef>
                <a:spcPts val="1500"/>
              </a:spcBef>
              <a:buFont typeface="Wingdings" pitchFamily="-112" charset="2"/>
              <a:buChar char="§"/>
            </a:pPr>
            <a:r>
              <a:rPr lang="en-US" sz="2000" dirty="0" smtClean="0"/>
              <a:t>A table can be split into three distinct sections…</a:t>
            </a:r>
          </a:p>
          <a:p>
            <a:pPr lvl="1" eaLnBrk="1" hangingPunct="1">
              <a:buFont typeface="Wingdings" pitchFamily="-112" charset="2"/>
              <a:buChar char="§"/>
            </a:pPr>
            <a:r>
              <a:rPr lang="en-US" sz="1800" dirty="0" smtClean="0"/>
              <a:t>Head </a:t>
            </a:r>
          </a:p>
          <a:p>
            <a:pPr lvl="2" eaLnBrk="1" hangingPunct="1">
              <a:buFont typeface="Wingdings" pitchFamily="-112" charset="2"/>
              <a:buChar char="§"/>
            </a:pPr>
            <a:r>
              <a:rPr lang="en-US" sz="1800" dirty="0" smtClean="0"/>
              <a:t>Column titles</a:t>
            </a:r>
          </a:p>
          <a:p>
            <a:pPr lvl="1" eaLnBrk="1" hangingPunct="1">
              <a:buFont typeface="Wingdings" pitchFamily="-112" charset="2"/>
              <a:buChar char="§"/>
            </a:pPr>
            <a:r>
              <a:rPr lang="en-US" sz="2000" dirty="0" smtClean="0"/>
              <a:t>Body</a:t>
            </a:r>
          </a:p>
          <a:p>
            <a:pPr lvl="2" eaLnBrk="1" hangingPunct="1">
              <a:buFont typeface="Wingdings" pitchFamily="-112" charset="2"/>
              <a:buChar char="§"/>
            </a:pPr>
            <a:r>
              <a:rPr lang="en-US" sz="1800" dirty="0" smtClean="0"/>
              <a:t>Primary table data</a:t>
            </a:r>
          </a:p>
          <a:p>
            <a:pPr lvl="1" eaLnBrk="1" hangingPunct="1">
              <a:buFont typeface="Wingdings" pitchFamily="-112" charset="2"/>
              <a:buChar char="§"/>
            </a:pPr>
            <a:r>
              <a:rPr lang="en-US" sz="1800" dirty="0" smtClean="0"/>
              <a:t>Table Foot</a:t>
            </a:r>
          </a:p>
          <a:p>
            <a:pPr lvl="2" eaLnBrk="1" hangingPunct="1">
              <a:buFont typeface="Wingdings" pitchFamily="-112" charset="2"/>
              <a:buChar char="§"/>
            </a:pPr>
            <a:r>
              <a:rPr lang="en-US" sz="1800" dirty="0" smtClean="0"/>
              <a:t>Calculation results or footnotes, </a:t>
            </a:r>
          </a:p>
          <a:p>
            <a:pPr lvl="2" eaLnBrk="1" hangingPunct="1">
              <a:buFont typeface="Wingdings" pitchFamily="-112" charset="2"/>
              <a:buChar char="§"/>
            </a:pPr>
            <a:r>
              <a:rPr lang="en-US" sz="1800" dirty="0" smtClean="0"/>
              <a:t>Above Table’s Body in code, but displays at bottom of table</a:t>
            </a:r>
          </a:p>
          <a:p>
            <a:pPr lvl="0" eaLnBrk="1" hangingPunct="1">
              <a:spcBef>
                <a:spcPts val="1500"/>
              </a:spcBef>
              <a:defRPr/>
            </a:pPr>
            <a:r>
              <a:rPr lang="en-US" sz="1800" dirty="0" err="1" smtClean="0">
                <a:latin typeface="Lucida Console" pitchFamily="-112" charset="0"/>
              </a:rPr>
              <a:t>tr</a:t>
            </a:r>
            <a:r>
              <a:rPr lang="en-US" sz="1800" dirty="0" smtClean="0">
                <a:latin typeface="Lucida Console" pitchFamily="-112" charset="0"/>
              </a:rPr>
              <a:t> </a:t>
            </a:r>
            <a:r>
              <a:rPr lang="en-US" sz="1800" dirty="0" smtClean="0"/>
              <a:t>Element </a:t>
            </a:r>
            <a:endParaRPr lang="en-US" sz="1800" dirty="0" smtClean="0">
              <a:latin typeface="Lucida Console" pitchFamily="-112" charset="0"/>
            </a:endParaRPr>
          </a:p>
          <a:p>
            <a:pPr lvl="1" eaLnBrk="1" hangingPunct="1">
              <a:buFont typeface="Wingdings" pitchFamily="-112" charset="2"/>
              <a:buChar char="§"/>
              <a:defRPr/>
            </a:pPr>
            <a:r>
              <a:rPr lang="en-US" sz="1800" dirty="0" smtClean="0"/>
              <a:t>Defines individual table rows</a:t>
            </a:r>
          </a:p>
          <a:p>
            <a:pPr lvl="1" eaLnBrk="1" hangingPunct="1">
              <a:buFont typeface="Wingdings" pitchFamily="-112" charset="2"/>
              <a:buChar char="§"/>
              <a:defRPr/>
            </a:pPr>
            <a:r>
              <a:rPr lang="en-US" sz="1800" dirty="0" smtClean="0"/>
              <a:t>Element </a:t>
            </a:r>
            <a:r>
              <a:rPr lang="en-US" sz="1800" dirty="0" err="1" smtClean="0">
                <a:latin typeface="Lucida Console" pitchFamily="-112" charset="0"/>
              </a:rPr>
              <a:t>th(td</a:t>
            </a:r>
            <a:r>
              <a:rPr lang="en-US" sz="1800" dirty="0" smtClean="0">
                <a:latin typeface="Lucida Console" pitchFamily="-112" charset="0"/>
              </a:rPr>
              <a:t>)</a:t>
            </a:r>
          </a:p>
          <a:p>
            <a:pPr lvl="2" eaLnBrk="1" hangingPunct="1">
              <a:defRPr/>
            </a:pPr>
            <a:r>
              <a:rPr lang="en-US" sz="1600" dirty="0" smtClean="0"/>
              <a:t>Defines a table </a:t>
            </a:r>
            <a:r>
              <a:rPr lang="en-US" sz="1600" dirty="0" err="1" smtClean="0"/>
              <a:t>header(table</a:t>
            </a:r>
            <a:r>
              <a:rPr lang="en-US" sz="1600" dirty="0" smtClean="0"/>
              <a:t> data) cell</a:t>
            </a:r>
          </a:p>
          <a:p>
            <a:pPr lvl="2" eaLnBrk="1" hangingPunct="1">
              <a:buFont typeface="Wingdings" pitchFamily="-112" charset="2"/>
              <a:buChar char="§"/>
            </a:pPr>
            <a:endParaRPr lang="en-US" sz="1200" dirty="0"/>
          </a:p>
        </p:txBody>
      </p:sp>
      <p:sp>
        <p:nvSpPr>
          <p:cNvPr id="7782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42698"/>
            <a:ext cx="8229600" cy="1066800"/>
          </a:xfrm>
        </p:spPr>
        <p:txBody>
          <a:bodyPr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Tables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15</a:t>
            </a:fld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0" y="1341438"/>
            <a:ext cx="9144000" cy="4906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922338" marR="0" lvl="2" indent="-219075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accent1"/>
              </a:buClr>
              <a:buSzTx/>
              <a:buFont typeface="Wingdings 2" charset="2"/>
              <a:buChar char="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ＭＳ Ｐゴシック" charset="-128"/>
              <a:cs typeface="+mn-cs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119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434"/>
    </mc:Choice>
    <mc:Fallback>
      <p:transition spd="slow" advTm="1744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16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6713"/>
            <a:ext cx="9144000" cy="5511321"/>
          </a:xfrm>
          <a:prstGeom prst="rect">
            <a:avLst/>
          </a:prstGeo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463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336"/>
    </mc:Choice>
    <mc:Fallback>
      <p:transition spd="slow" advTm="833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3"/>
          <p:cNvSpPr>
            <a:spLocks noGrp="1" noChangeArrowheads="1"/>
          </p:cNvSpPr>
          <p:nvPr>
            <p:ph idx="1"/>
          </p:nvPr>
        </p:nvSpPr>
        <p:spPr>
          <a:xfrm>
            <a:off x="248358" y="1059218"/>
            <a:ext cx="8580011" cy="4906962"/>
          </a:xfrm>
        </p:spPr>
        <p:txBody>
          <a:bodyPr/>
          <a:lstStyle/>
          <a:p>
            <a:pPr eaLnBrk="1" hangingPunct="1"/>
            <a:r>
              <a:rPr lang="en-US" dirty="0" smtClean="0"/>
              <a:t>HTML provides </a:t>
            </a:r>
            <a:r>
              <a:rPr lang="en-US" b="1" dirty="0"/>
              <a:t>forms</a:t>
            </a:r>
            <a:r>
              <a:rPr lang="en-US" dirty="0"/>
              <a:t> for</a:t>
            </a:r>
            <a:r>
              <a:rPr lang="en-US" dirty="0" smtClean="0"/>
              <a:t> collecting information from users</a:t>
            </a:r>
          </a:p>
          <a:p>
            <a:pPr eaLnBrk="1" hangingPunct="1"/>
            <a:endParaRPr lang="en-US" dirty="0" smtClean="0"/>
          </a:p>
          <a:p>
            <a:pPr marL="109538" indent="0" eaLnBrk="1" hangingPunct="1">
              <a:lnSpc>
                <a:spcPct val="90000"/>
              </a:lnSpc>
            </a:pPr>
            <a:r>
              <a:rPr lang="en-US" dirty="0" smtClean="0"/>
              <a:t> A form is defined by a </a:t>
            </a:r>
            <a:r>
              <a:rPr lang="en-US" dirty="0" smtClean="0">
                <a:latin typeface="Lucida Console" pitchFamily="-112" charset="0"/>
              </a:rPr>
              <a:t>form</a:t>
            </a:r>
            <a:r>
              <a:rPr lang="en-US" dirty="0" smtClean="0"/>
              <a:t> element </a:t>
            </a:r>
          </a:p>
          <a:p>
            <a:pPr lvl="1" eaLnBrk="1" hangingPunct="1">
              <a:lnSpc>
                <a:spcPct val="90000"/>
              </a:lnSpc>
              <a:buFont typeface="Wingdings" pitchFamily="-112" charset="2"/>
              <a:buChar char="§"/>
            </a:pPr>
            <a:r>
              <a:rPr lang="en-US" dirty="0" smtClean="0"/>
              <a:t>Attribute </a:t>
            </a:r>
            <a:r>
              <a:rPr lang="en-US" dirty="0" smtClean="0">
                <a:latin typeface="Lucida Console" pitchFamily="-112" charset="0"/>
              </a:rPr>
              <a:t>method</a:t>
            </a:r>
            <a:r>
              <a:rPr lang="en-US" dirty="0" smtClean="0"/>
              <a:t> specifies how the form’s data is sent to the web server</a:t>
            </a:r>
          </a:p>
          <a:p>
            <a:pPr lvl="1" eaLnBrk="1" hangingPunct="1">
              <a:lnSpc>
                <a:spcPct val="90000"/>
              </a:lnSpc>
              <a:buFont typeface="Wingdings" pitchFamily="-112" charset="2"/>
              <a:buChar char="§"/>
            </a:pPr>
            <a:r>
              <a:rPr lang="en-US" dirty="0" smtClean="0"/>
              <a:t>Using method </a:t>
            </a:r>
            <a:r>
              <a:rPr lang="en-US" dirty="0" smtClean="0">
                <a:latin typeface="Lucida Console" pitchFamily="-112" charset="0"/>
              </a:rPr>
              <a:t>= "post" </a:t>
            </a:r>
          </a:p>
          <a:p>
            <a:pPr lvl="2" eaLnBrk="1" hangingPunct="1">
              <a:lnSpc>
                <a:spcPct val="90000"/>
              </a:lnSpc>
              <a:buFont typeface="Wingdings" pitchFamily="-112" charset="2"/>
              <a:buChar char="§"/>
            </a:pPr>
            <a:r>
              <a:rPr lang="en-US" dirty="0" smtClean="0"/>
              <a:t>Appends form data to the browser’s HTTP request</a:t>
            </a:r>
          </a:p>
          <a:p>
            <a:pPr lvl="1" eaLnBrk="1" hangingPunct="1">
              <a:lnSpc>
                <a:spcPct val="90000"/>
              </a:lnSpc>
              <a:buFont typeface="Wingdings" pitchFamily="-112" charset="2"/>
              <a:buChar char="§"/>
            </a:pPr>
            <a:r>
              <a:rPr lang="en-US" dirty="0" smtClean="0"/>
              <a:t>Using method </a:t>
            </a:r>
            <a:r>
              <a:rPr lang="en-US" dirty="0" smtClean="0">
                <a:latin typeface="Lucida Console" pitchFamily="-112" charset="0"/>
              </a:rPr>
              <a:t>= "get”</a:t>
            </a:r>
            <a:endParaRPr lang="en-US" dirty="0" smtClean="0"/>
          </a:p>
          <a:p>
            <a:pPr lvl="2" eaLnBrk="1" hangingPunct="1">
              <a:lnSpc>
                <a:spcPct val="90000"/>
              </a:lnSpc>
              <a:buFont typeface="Wingdings" pitchFamily="-112" charset="2"/>
              <a:buChar char="§"/>
            </a:pPr>
            <a:r>
              <a:rPr lang="en-US" dirty="0" smtClean="0"/>
              <a:t>Appends the form data directly to the end of the URL of the script (visible in browser Address field)</a:t>
            </a:r>
          </a:p>
          <a:p>
            <a:pPr lvl="1" eaLnBrk="1" hangingPunct="1">
              <a:lnSpc>
                <a:spcPct val="90000"/>
              </a:lnSpc>
              <a:buFont typeface="Wingdings" pitchFamily="-112" charset="2"/>
              <a:buChar char="§"/>
            </a:pPr>
            <a:r>
              <a:rPr lang="en-US" dirty="0" smtClean="0"/>
              <a:t>Attribute </a:t>
            </a:r>
            <a:r>
              <a:rPr lang="en-US" dirty="0" smtClean="0">
                <a:latin typeface="Lucida Console" pitchFamily="-112" charset="0"/>
              </a:rPr>
              <a:t>action</a:t>
            </a:r>
            <a:r>
              <a:rPr lang="en-US" dirty="0" smtClean="0"/>
              <a:t> specifies the script to which the form data will be sent</a:t>
            </a:r>
          </a:p>
          <a:p>
            <a:pPr eaLnBrk="1" hangingPunct="1"/>
            <a:endParaRPr lang="en-US" dirty="0"/>
          </a:p>
        </p:txBody>
      </p:sp>
      <p:sp>
        <p:nvSpPr>
          <p:cNvPr id="8397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97563"/>
            <a:ext cx="8229600" cy="1066800"/>
          </a:xfrm>
        </p:spPr>
        <p:txBody>
          <a:bodyPr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Forms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17</a:t>
            </a:fld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32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998"/>
    </mc:Choice>
    <mc:Fallback>
      <p:transition spd="slow" advTm="121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18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223000" cy="4940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7913" y="4514666"/>
            <a:ext cx="4491567" cy="2379317"/>
          </a:xfrm>
          <a:prstGeom prst="rect">
            <a:avLst/>
          </a:prstGeom>
        </p:spPr>
      </p:pic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0" y="658336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51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621"/>
    </mc:Choice>
    <mc:Fallback>
      <p:transition spd="slow" advTm="196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6" name="Rectangle 3"/>
          <p:cNvSpPr>
            <a:spLocks noGrp="1" noChangeArrowheads="1"/>
          </p:cNvSpPr>
          <p:nvPr>
            <p:ph idx="1"/>
          </p:nvPr>
        </p:nvSpPr>
        <p:spPr>
          <a:xfrm>
            <a:off x="191455" y="931334"/>
            <a:ext cx="8566360" cy="4906962"/>
          </a:xfrm>
        </p:spPr>
        <p:txBody>
          <a:bodyPr>
            <a:noAutofit/>
          </a:bodyPr>
          <a:lstStyle/>
          <a:p>
            <a:pPr marL="100013" indent="0" eaLnBrk="1" hangingPunct="1">
              <a:buFont typeface="Wingdings" pitchFamily="-112" charset="2"/>
              <a:buChar char="§"/>
            </a:pPr>
            <a:r>
              <a:rPr lang="en-US" sz="2400" b="1" dirty="0" smtClean="0">
                <a:latin typeface="Lucida Console" pitchFamily="-112" charset="0"/>
              </a:rPr>
              <a:t> input</a:t>
            </a:r>
            <a:r>
              <a:rPr lang="en-US" sz="2400" dirty="0" smtClean="0"/>
              <a:t> </a:t>
            </a:r>
            <a:r>
              <a:rPr lang="en-US" sz="2400" dirty="0"/>
              <a:t>elements</a:t>
            </a:r>
            <a:r>
              <a:rPr lang="en-US" sz="2400" dirty="0" smtClean="0"/>
              <a:t> specify </a:t>
            </a:r>
            <a:r>
              <a:rPr lang="en-US" sz="2400" dirty="0"/>
              <a:t>data to provide to the</a:t>
            </a:r>
            <a:r>
              <a:rPr lang="en-US" sz="2400" dirty="0" smtClean="0"/>
              <a:t> backend</a:t>
            </a:r>
          </a:p>
          <a:p>
            <a:pPr marL="392113" lvl="1" indent="0" eaLnBrk="1" hangingPunct="1">
              <a:buFont typeface="Wingdings" pitchFamily="-112" charset="2"/>
              <a:buChar char="§"/>
            </a:pPr>
            <a:r>
              <a:rPr lang="en-US" sz="2000" dirty="0" smtClean="0"/>
              <a:t> An </a:t>
            </a:r>
            <a:r>
              <a:rPr lang="en-US" sz="2000" dirty="0"/>
              <a:t>input’s type is determined by its </a:t>
            </a:r>
            <a:r>
              <a:rPr lang="en-US" sz="2000" b="1" dirty="0">
                <a:latin typeface="Lucida Console" pitchFamily="-112" charset="0"/>
              </a:rPr>
              <a:t>type</a:t>
            </a:r>
            <a:r>
              <a:rPr lang="en-US" sz="2000" b="1" dirty="0"/>
              <a:t> </a:t>
            </a:r>
            <a:r>
              <a:rPr lang="en-US" sz="2000" dirty="0" smtClean="0"/>
              <a:t>attribute</a:t>
            </a:r>
          </a:p>
          <a:p>
            <a:pPr marL="657226" lvl="2" indent="0" eaLnBrk="1" hangingPunct="1">
              <a:buFont typeface="Wingdings" pitchFamily="-112" charset="2"/>
              <a:buChar char="§"/>
            </a:pPr>
            <a:r>
              <a:rPr lang="en-US" sz="2000" dirty="0" smtClean="0"/>
              <a:t> </a:t>
            </a:r>
            <a:r>
              <a:rPr lang="en-US" sz="1800" dirty="0" smtClean="0"/>
              <a:t>Hidden inputs (type = </a:t>
            </a:r>
            <a:r>
              <a:rPr lang="en-US" sz="1800" dirty="0" smtClean="0">
                <a:latin typeface="Lucida Console"/>
                <a:cs typeface="Lucida Console"/>
              </a:rPr>
              <a:t>hidden</a:t>
            </a:r>
            <a:r>
              <a:rPr lang="en-US" sz="1800" dirty="0" smtClean="0"/>
              <a:t>)</a:t>
            </a:r>
          </a:p>
          <a:p>
            <a:pPr marL="914401" lvl="3" indent="0" eaLnBrk="1" hangingPunct="1">
              <a:buFont typeface="Wingdings" pitchFamily="-112" charset="2"/>
              <a:buChar char="§"/>
            </a:pPr>
            <a:r>
              <a:rPr lang="en-US" sz="1600" dirty="0" smtClean="0"/>
              <a:t> Do not interact with user</a:t>
            </a:r>
          </a:p>
          <a:p>
            <a:pPr marL="914401" lvl="3" indent="0" eaLnBrk="1" hangingPunct="1">
              <a:buFont typeface="Wingdings" pitchFamily="-112" charset="2"/>
              <a:buChar char="§"/>
            </a:pPr>
            <a:r>
              <a:rPr lang="en-US" sz="1600" dirty="0" smtClean="0"/>
              <a:t> Send any data that you specify to backend </a:t>
            </a:r>
          </a:p>
          <a:p>
            <a:pPr marL="1123951" lvl="4" indent="0" eaLnBrk="1" hangingPunct="1">
              <a:buFont typeface="Wingdings" pitchFamily="-112" charset="2"/>
              <a:buChar char="§"/>
            </a:pPr>
            <a:r>
              <a:rPr lang="en-US" sz="1600" dirty="0" smtClean="0"/>
              <a:t> Data defined by </a:t>
            </a:r>
            <a:r>
              <a:rPr lang="en-US" sz="1600" dirty="0" smtClean="0">
                <a:latin typeface="Lucida Console"/>
                <a:cs typeface="Lucida Console"/>
              </a:rPr>
              <a:t>name</a:t>
            </a:r>
            <a:r>
              <a:rPr lang="en-US" sz="1600" dirty="0" smtClean="0"/>
              <a:t>/</a:t>
            </a:r>
            <a:r>
              <a:rPr lang="en-US" sz="1600" dirty="0" smtClean="0">
                <a:latin typeface="Lucida Console"/>
                <a:cs typeface="Lucida Console"/>
              </a:rPr>
              <a:t>value</a:t>
            </a:r>
            <a:r>
              <a:rPr lang="en-US" sz="1600" dirty="0" smtClean="0"/>
              <a:t> attributes</a:t>
            </a:r>
          </a:p>
          <a:p>
            <a:pPr marL="109538" indent="0" eaLnBrk="1" hangingPunct="1">
              <a:lnSpc>
                <a:spcPct val="80000"/>
              </a:lnSpc>
              <a:buFont typeface="Wingdings 3" pitchFamily="-112" charset="2"/>
              <a:buNone/>
            </a:pPr>
            <a:endParaRPr lang="en-US" sz="1600" dirty="0" smtClean="0"/>
          </a:p>
          <a:p>
            <a:pPr marL="657226" lvl="2" indent="0" eaLnBrk="1" hangingPunct="1">
              <a:buFont typeface="Wingdings" pitchFamily="-112" charset="2"/>
              <a:buChar char="§"/>
            </a:pPr>
            <a:r>
              <a:rPr lang="en-US" sz="1800" dirty="0" smtClean="0"/>
              <a:t> Text inputs (type = </a:t>
            </a:r>
            <a:r>
              <a:rPr lang="en-US" sz="1800" dirty="0" smtClean="0">
                <a:latin typeface="Lucida Console"/>
                <a:cs typeface="Lucida Console"/>
              </a:rPr>
              <a:t>text</a:t>
            </a:r>
            <a:r>
              <a:rPr lang="en-US" sz="1800" dirty="0" smtClean="0"/>
              <a:t>)</a:t>
            </a:r>
          </a:p>
          <a:p>
            <a:pPr marL="914401" lvl="3" indent="0" eaLnBrk="1" hangingPunct="1">
              <a:buFont typeface="Wingdings" pitchFamily="-112" charset="2"/>
              <a:buChar char="§"/>
            </a:pPr>
            <a:r>
              <a:rPr lang="en-US" sz="1600" dirty="0" smtClean="0"/>
              <a:t> </a:t>
            </a:r>
            <a:r>
              <a:rPr lang="en-US" sz="1600" dirty="0" smtClean="0">
                <a:latin typeface="Lucida Console"/>
                <a:cs typeface="Lucida Console"/>
              </a:rPr>
              <a:t>Size</a:t>
            </a:r>
            <a:r>
              <a:rPr lang="en-US" sz="1600" dirty="0" smtClean="0"/>
              <a:t> attribute species number of characters visible in text field</a:t>
            </a:r>
          </a:p>
          <a:p>
            <a:pPr marL="914401" lvl="3" indent="0" eaLnBrk="1" hangingPunct="1">
              <a:buFont typeface="Wingdings" pitchFamily="-112" charset="2"/>
              <a:buChar char="§"/>
            </a:pPr>
            <a:r>
              <a:rPr lang="en-US" sz="1600" dirty="0" smtClean="0"/>
              <a:t> </a:t>
            </a:r>
            <a:r>
              <a:rPr lang="en-US" sz="1600" dirty="0" err="1" smtClean="0">
                <a:latin typeface="Lucida Console"/>
                <a:cs typeface="Lucida Console"/>
              </a:rPr>
              <a:t>Maxlength</a:t>
            </a:r>
            <a:r>
              <a:rPr lang="en-US" sz="1600" dirty="0" smtClean="0"/>
              <a:t> (optional attribute) limits number of input characters</a:t>
            </a:r>
          </a:p>
          <a:p>
            <a:pPr marL="914401" lvl="3" indent="0" eaLnBrk="1" hangingPunct="1">
              <a:buFont typeface="Wingdings" pitchFamily="-112" charset="2"/>
              <a:buChar char="§"/>
            </a:pPr>
            <a:endParaRPr lang="en-US" sz="1600" dirty="0" smtClean="0"/>
          </a:p>
          <a:p>
            <a:pPr marL="657226" lvl="2" indent="0" eaLnBrk="1" hangingPunct="1">
              <a:buFont typeface="Wingdings" pitchFamily="-112" charset="2"/>
              <a:buChar char="§"/>
            </a:pPr>
            <a:r>
              <a:rPr lang="en-US" sz="1800" dirty="0" smtClean="0"/>
              <a:t> Submit/Reset inputs (type = </a:t>
            </a:r>
            <a:r>
              <a:rPr lang="en-US" sz="1800" dirty="0" smtClean="0">
                <a:latin typeface="Lucida Console"/>
                <a:cs typeface="Lucida Console"/>
              </a:rPr>
              <a:t>submit/reset</a:t>
            </a:r>
            <a:r>
              <a:rPr lang="en-US" sz="1800" dirty="0" smtClean="0"/>
              <a:t>)</a:t>
            </a:r>
          </a:p>
          <a:p>
            <a:pPr marL="914401" lvl="3" indent="0" eaLnBrk="1" hangingPunct="1">
              <a:buFont typeface="Wingdings" pitchFamily="-112" charset="2"/>
              <a:buChar char="§"/>
            </a:pPr>
            <a:r>
              <a:rPr lang="en-US" sz="1600" dirty="0" smtClean="0"/>
              <a:t>Buttons</a:t>
            </a:r>
          </a:p>
          <a:p>
            <a:pPr marL="1123951" lvl="4" indent="0" eaLnBrk="1" hangingPunct="1">
              <a:buFont typeface="Wingdings" pitchFamily="-112" charset="2"/>
              <a:buChar char="§"/>
            </a:pPr>
            <a:r>
              <a:rPr lang="en-US" sz="1600" dirty="0" smtClean="0"/>
              <a:t>Submit button sends data to backend script</a:t>
            </a:r>
          </a:p>
          <a:p>
            <a:pPr marL="1123951" lvl="4" indent="0" eaLnBrk="1" hangingPunct="1">
              <a:buFont typeface="Wingdings" pitchFamily="-112" charset="2"/>
              <a:buChar char="§"/>
            </a:pPr>
            <a:r>
              <a:rPr lang="en-US" sz="1600" dirty="0" smtClean="0"/>
              <a:t>Reset button resets all form elements to their default values</a:t>
            </a:r>
          </a:p>
          <a:p>
            <a:pPr marL="1123951" lvl="4" indent="0" eaLnBrk="1" hangingPunct="1">
              <a:buFont typeface="Wingdings" pitchFamily="-112" charset="2"/>
              <a:buChar char="§"/>
            </a:pPr>
            <a:r>
              <a:rPr lang="en-US" sz="1600" dirty="0" smtClean="0"/>
              <a:t>The </a:t>
            </a:r>
            <a:r>
              <a:rPr lang="en-US" sz="1600" dirty="0" smtClean="0">
                <a:latin typeface="Lucida Console"/>
                <a:cs typeface="Lucida Console"/>
              </a:rPr>
              <a:t>value</a:t>
            </a:r>
            <a:r>
              <a:rPr lang="en-US" sz="1600" dirty="0" smtClean="0">
                <a:cs typeface="Lucida Console"/>
              </a:rPr>
              <a:t> attribute sets the text displayed on the button</a:t>
            </a:r>
            <a:endParaRPr lang="en-US" sz="1600" dirty="0" smtClean="0"/>
          </a:p>
          <a:p>
            <a:pPr marL="914401" lvl="3" indent="0" eaLnBrk="1" hangingPunct="1">
              <a:buFont typeface="Wingdings" pitchFamily="-112" charset="2"/>
              <a:buChar char="§"/>
            </a:pPr>
            <a:endParaRPr lang="en-US" sz="1600" dirty="0" smtClean="0"/>
          </a:p>
          <a:p>
            <a:pPr marL="100013" indent="0" eaLnBrk="1" hangingPunct="1">
              <a:buFont typeface="Wingdings" pitchFamily="-112" charset="2"/>
              <a:buChar char="§"/>
            </a:pPr>
            <a:r>
              <a:rPr lang="en-US" sz="2200" dirty="0" smtClean="0">
                <a:latin typeface="Lucida Console" pitchFamily="-112" charset="0"/>
              </a:rPr>
              <a:t> </a:t>
            </a:r>
            <a:r>
              <a:rPr lang="en-US" sz="2200" b="1" dirty="0" smtClean="0">
                <a:latin typeface="Lucida Console" pitchFamily="-112" charset="0"/>
              </a:rPr>
              <a:t>label</a:t>
            </a:r>
            <a:r>
              <a:rPr lang="en-US" sz="2200" dirty="0" smtClean="0"/>
              <a:t> element </a:t>
            </a:r>
          </a:p>
          <a:p>
            <a:pPr marL="392113" lvl="1" indent="0" eaLnBrk="1" hangingPunct="1">
              <a:buFont typeface="Wingdings" pitchFamily="-112" charset="2"/>
              <a:buChar char="§"/>
            </a:pPr>
            <a:r>
              <a:rPr lang="en-US" sz="2000" dirty="0" smtClean="0"/>
              <a:t> Provides information about the input element’s purpose</a:t>
            </a:r>
          </a:p>
          <a:p>
            <a:pPr marL="914401" lvl="3" indent="0" eaLnBrk="1" hangingPunct="1">
              <a:buFont typeface="Wingdings" pitchFamily="-112" charset="2"/>
              <a:buChar char="§"/>
            </a:pPr>
            <a:endParaRPr lang="en-US" sz="1600" dirty="0" smtClean="0"/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0" y="3800"/>
            <a:ext cx="340467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bg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chemeClr val="bg1"/>
                </a:solidFill>
              </a:rPr>
              <a:t> 2008 Pearson Education, Inc.  All rights reserved.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19</a:t>
            </a:fld>
            <a:endParaRPr lang="en-US" dirty="0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41119"/>
            <a:ext cx="8229600" cy="1066800"/>
          </a:xfrm>
        </p:spPr>
        <p:txBody>
          <a:bodyPr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Form Inputs</a:t>
            </a: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965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636"/>
    </mc:Choice>
    <mc:Fallback>
      <p:transition spd="slow" advTm="98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70592"/>
            <a:ext cx="8077200" cy="1143000"/>
          </a:xfrm>
        </p:spPr>
        <p:txBody>
          <a:bodyPr/>
          <a:lstStyle/>
          <a:p>
            <a:pPr eaLnBrk="1" hangingPunct="1"/>
            <a:r>
              <a:rPr lang="en-US" b="1" dirty="0" smtClean="0">
                <a:solidFill>
                  <a:schemeClr val="tx1"/>
                </a:solidFill>
                <a:ea typeface="ＭＳ Ｐゴシック" pitchFamily="-112" charset="-128"/>
                <a:cs typeface="ＭＳ Ｐゴシック" pitchFamily="-112" charset="-128"/>
              </a:rPr>
              <a:t>HTML </a:t>
            </a:r>
            <a:r>
              <a:rPr lang="en-US" sz="3600" b="1" dirty="0" smtClean="0">
                <a:solidFill>
                  <a:schemeClr val="tx1"/>
                </a:solidFill>
                <a:ea typeface="ＭＳ Ｐゴシック" pitchFamily="-112" charset="-128"/>
                <a:cs typeface="ＭＳ Ｐゴシック" pitchFamily="-112" charset="-128"/>
              </a:rPr>
              <a:t>(</a:t>
            </a:r>
            <a:r>
              <a:rPr lang="en-US" sz="3600" b="1" dirty="0" err="1" smtClean="0">
                <a:solidFill>
                  <a:schemeClr val="tx1"/>
                </a:solidFill>
                <a:ea typeface="ＭＳ Ｐゴシック" pitchFamily="-112" charset="-128"/>
                <a:cs typeface="ＭＳ Ｐゴシック" pitchFamily="-112" charset="-128"/>
              </a:rPr>
              <a:t>HyperText</a:t>
            </a:r>
            <a:r>
              <a:rPr lang="en-US" sz="3600" b="1" dirty="0" smtClean="0">
                <a:solidFill>
                  <a:schemeClr val="tx1"/>
                </a:solidFill>
                <a:ea typeface="ＭＳ Ｐゴシック" pitchFamily="-112" charset="-128"/>
                <a:cs typeface="ＭＳ Ｐゴシック" pitchFamily="-112" charset="-128"/>
              </a:rPr>
              <a:t> Markup Language)</a:t>
            </a:r>
            <a:endParaRPr lang="en-US" b="1" dirty="0">
              <a:solidFill>
                <a:schemeClr val="tx1"/>
              </a:solidFill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447800"/>
            <a:ext cx="80772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dirty="0" smtClean="0">
                <a:ea typeface="ＭＳ Ｐゴシック" pitchFamily="-112" charset="-128"/>
                <a:cs typeface="ＭＳ Ｐゴシック" pitchFamily="-112" charset="-128"/>
              </a:rPr>
              <a:t>A markup language for creating web pages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200" dirty="0" smtClean="0">
                <a:ea typeface="ＭＳ Ｐゴシック" pitchFamily="-112" charset="-128"/>
                <a:cs typeface="ＭＳ Ｐゴシック" pitchFamily="-112" charset="-128"/>
              </a:rPr>
              <a:t>Text is marked up with elements delimited by </a:t>
            </a:r>
            <a:r>
              <a:rPr lang="en-US" sz="2200" b="1" i="1" dirty="0" smtClean="0">
                <a:ea typeface="ＭＳ Ｐゴシック" pitchFamily="-112" charset="-128"/>
                <a:cs typeface="ＭＳ Ｐゴシック" pitchFamily="-112" charset="-128"/>
              </a:rPr>
              <a:t>tags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2000" dirty="0" smtClean="0">
                <a:ea typeface="ＭＳ Ｐゴシック" pitchFamily="-112" charset="-128"/>
                <a:cs typeface="ＭＳ Ｐゴシック" pitchFamily="-112" charset="-128"/>
              </a:rPr>
              <a:t>Tags</a:t>
            </a:r>
            <a:r>
              <a:rPr lang="en-US" sz="2200" dirty="0" smtClean="0">
                <a:ea typeface="ＭＳ Ｐゴシック" pitchFamily="-112" charset="-128"/>
                <a:cs typeface="ＭＳ Ｐゴシック" pitchFamily="-112" charset="-128"/>
              </a:rPr>
              <a:t> are names contained in angle brackets</a:t>
            </a:r>
          </a:p>
          <a:p>
            <a:pPr eaLnBrk="1" hangingPunct="1">
              <a:lnSpc>
                <a:spcPct val="90000"/>
              </a:lnSpc>
            </a:pPr>
            <a:endParaRPr lang="en-US" dirty="0" smtClean="0">
              <a:ea typeface="ＭＳ Ｐゴシック" pitchFamily="-112" charset="-128"/>
              <a:cs typeface="ＭＳ Ｐゴシック" pitchFamily="-112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HTML5 document contains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A first line indicating the document type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&lt;! DOCTYPE html&gt;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 A start &lt;html&gt; and end &lt;/html&gt; tag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Nested between the html tags are…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a</a:t>
            </a:r>
            <a:r>
              <a:rPr lang="en-US" b="1" dirty="0" smtClean="0">
                <a:ea typeface="ＭＳ Ｐゴシック" pitchFamily="-112" charset="-128"/>
                <a:cs typeface="ＭＳ Ｐゴシック" pitchFamily="-112" charset="-128"/>
              </a:rPr>
              <a:t> Head</a:t>
            </a: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 element (&lt;head&gt; … &lt;/head&gt;)</a:t>
            </a:r>
          </a:p>
          <a:p>
            <a:pPr lvl="4" eaLnBrk="1" hangingPunct="1">
              <a:lnSpc>
                <a:spcPct val="90000"/>
              </a:lnSpc>
            </a:pP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Contains a </a:t>
            </a:r>
            <a:r>
              <a:rPr lang="en-US" b="1" dirty="0" smtClean="0">
                <a:ea typeface="ＭＳ Ｐゴシック" pitchFamily="-112" charset="-128"/>
                <a:cs typeface="ＭＳ Ｐゴシック" pitchFamily="-112" charset="-128"/>
              </a:rPr>
              <a:t>title</a:t>
            </a: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 and other non-rendered doc info</a:t>
            </a:r>
            <a:endParaRPr lang="en-US" b="1" dirty="0" smtClean="0">
              <a:ea typeface="ＭＳ Ｐゴシック" pitchFamily="-112" charset="-128"/>
              <a:cs typeface="ＭＳ Ｐゴシック" pitchFamily="-112" charset="-128"/>
            </a:endParaRPr>
          </a:p>
          <a:p>
            <a:pPr lvl="3" eaLnBrk="1" hangingPunct="1">
              <a:lnSpc>
                <a:spcPct val="90000"/>
              </a:lnSpc>
            </a:pP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a </a:t>
            </a:r>
            <a:r>
              <a:rPr lang="en-US" b="1" dirty="0" smtClean="0">
                <a:ea typeface="ＭＳ Ｐゴシック" pitchFamily="-112" charset="-128"/>
                <a:cs typeface="ＭＳ Ｐゴシック" pitchFamily="-112" charset="-128"/>
              </a:rPr>
              <a:t>Body</a:t>
            </a: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 element (&lt;body&gt; … &lt;/body&gt;)</a:t>
            </a:r>
          </a:p>
          <a:p>
            <a:pPr lvl="4" eaLnBrk="1" hangingPunct="1">
              <a:lnSpc>
                <a:spcPct val="90000"/>
              </a:lnSpc>
            </a:pP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Contains the document’s content</a:t>
            </a:r>
          </a:p>
          <a:p>
            <a:pPr lvl="4" eaLnBrk="1" hangingPunct="1">
              <a:lnSpc>
                <a:spcPct val="90000"/>
              </a:lnSpc>
            </a:pPr>
            <a:r>
              <a:rPr lang="en-US" dirty="0" smtClean="0">
                <a:ea typeface="ＭＳ Ｐゴシック" pitchFamily="-112" charset="-128"/>
                <a:cs typeface="ＭＳ Ｐゴシック" pitchFamily="-112" charset="-128"/>
              </a:rPr>
              <a:t>Includes text and tags</a:t>
            </a:r>
          </a:p>
          <a:p>
            <a:pPr eaLnBrk="1" hangingPunct="1">
              <a:lnSpc>
                <a:spcPct val="90000"/>
              </a:lnSpc>
            </a:pPr>
            <a:endParaRPr lang="en-US" sz="22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2</a:t>
            </a:fld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383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676"/>
    </mc:Choice>
    <mc:Fallback>
      <p:transition spd="slow" advTm="292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60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41438"/>
            <a:ext cx="8001000" cy="4906962"/>
          </a:xfrm>
        </p:spPr>
        <p:txBody>
          <a:bodyPr>
            <a:normAutofit/>
          </a:bodyPr>
          <a:lstStyle/>
          <a:p>
            <a:pPr marL="109538" indent="0" eaLnBrk="1" hangingPunct="1">
              <a:lnSpc>
                <a:spcPct val="90000"/>
              </a:lnSpc>
            </a:pPr>
            <a:r>
              <a:rPr lang="en-US" sz="2500" dirty="0" smtClean="0"/>
              <a:t> Some </a:t>
            </a:r>
            <a:r>
              <a:rPr lang="en-US" sz="2500" dirty="0"/>
              <a:t>HTML5 elements (called </a:t>
            </a:r>
            <a:r>
              <a:rPr lang="en-US" sz="2500" b="1" dirty="0"/>
              <a:t>void elements</a:t>
            </a:r>
            <a:r>
              <a:rPr lang="en-US" sz="2500" dirty="0"/>
              <a:t>) contain only attributes and do not mark up text (i.e., text is not placed between a start and an end tag</a:t>
            </a:r>
            <a:r>
              <a:rPr lang="en-US" sz="2500" dirty="0" smtClean="0"/>
              <a:t>)</a:t>
            </a:r>
          </a:p>
          <a:p>
            <a:pPr marL="109538" indent="0" eaLnBrk="1" hangingPunct="1">
              <a:lnSpc>
                <a:spcPct val="90000"/>
              </a:lnSpc>
            </a:pPr>
            <a:endParaRPr lang="en-US" sz="2500" dirty="0" smtClean="0"/>
          </a:p>
          <a:p>
            <a:pPr marL="109538" indent="0" eaLnBrk="1" hangingPunct="1">
              <a:lnSpc>
                <a:spcPct val="90000"/>
              </a:lnSpc>
            </a:pPr>
            <a:r>
              <a:rPr lang="en-US" sz="2500" dirty="0" smtClean="0"/>
              <a:t> You </a:t>
            </a:r>
            <a:r>
              <a:rPr lang="en-US" sz="2500" dirty="0"/>
              <a:t>can terminate void elements (such as the </a:t>
            </a:r>
            <a:r>
              <a:rPr lang="en-US" sz="2500" dirty="0" err="1"/>
              <a:t>img</a:t>
            </a:r>
            <a:r>
              <a:rPr lang="en-US" sz="2500" dirty="0"/>
              <a:t> element) by using the forward slash character (/) inside the closing right angle bracket (&gt;) of the start </a:t>
            </a:r>
            <a:r>
              <a:rPr lang="en-US" sz="2500" dirty="0" smtClean="0"/>
              <a:t>tag</a:t>
            </a:r>
          </a:p>
          <a:p>
            <a:pPr marL="109538" indent="0" eaLnBrk="1" hangingPunct="1">
              <a:lnSpc>
                <a:spcPct val="90000"/>
              </a:lnSpc>
            </a:pPr>
            <a:endParaRPr lang="en-US" sz="2500" dirty="0" smtClean="0"/>
          </a:p>
          <a:p>
            <a:pPr marL="109538" indent="0" eaLnBrk="1" hangingPunct="1">
              <a:lnSpc>
                <a:spcPct val="90000"/>
              </a:lnSpc>
            </a:pPr>
            <a:r>
              <a:rPr lang="en-US" sz="2500" dirty="0" smtClean="0"/>
              <a:t> For </a:t>
            </a:r>
            <a:r>
              <a:rPr lang="en-US" sz="2500" dirty="0"/>
              <a:t>example,</a:t>
            </a:r>
            <a:r>
              <a:rPr lang="en-US" sz="2500" dirty="0" smtClean="0"/>
              <a:t> &lt;</a:t>
            </a:r>
            <a:r>
              <a:rPr lang="en-US" sz="2500" dirty="0" err="1" smtClean="0"/>
              <a:t>img</a:t>
            </a:r>
            <a:r>
              <a:rPr lang="en-US" sz="2500" dirty="0" smtClean="0"/>
              <a:t>…&gt; tag could be written as…</a:t>
            </a:r>
          </a:p>
          <a:p>
            <a:pPr marL="109538" indent="0" eaLnBrk="1" hangingPunct="1">
              <a:lnSpc>
                <a:spcPct val="90000"/>
              </a:lnSpc>
              <a:buFont typeface="Wingdings 3" pitchFamily="-112" charset="2"/>
              <a:buNone/>
            </a:pPr>
            <a:r>
              <a:rPr lang="en-US" sz="2500" dirty="0"/>
              <a:t>	</a:t>
            </a:r>
            <a:r>
              <a:rPr lang="en-US" sz="1800" dirty="0">
                <a:latin typeface="Lucida Console" pitchFamily="-112" charset="0"/>
              </a:rPr>
              <a:t>&lt;</a:t>
            </a:r>
            <a:r>
              <a:rPr lang="en-US" sz="1800" dirty="0" err="1">
                <a:latin typeface="Lucida Console" pitchFamily="-112" charset="0"/>
              </a:rPr>
              <a:t>img</a:t>
            </a:r>
            <a:r>
              <a:rPr lang="en-US" sz="1800" dirty="0">
                <a:latin typeface="Lucida Console" pitchFamily="-112" charset="0"/>
              </a:rPr>
              <a:t> </a:t>
            </a:r>
            <a:r>
              <a:rPr lang="en-US" sz="1800" dirty="0" err="1">
                <a:latin typeface="Lucida Console" pitchFamily="-112" charset="0"/>
              </a:rPr>
              <a:t>src</a:t>
            </a:r>
            <a:r>
              <a:rPr lang="en-US" sz="1800" dirty="0">
                <a:latin typeface="Lucida Console" pitchFamily="-112" charset="0"/>
              </a:rPr>
              <a:t> = "</a:t>
            </a:r>
            <a:r>
              <a:rPr lang="en-US" sz="1800" dirty="0" err="1">
                <a:latin typeface="Lucida Console" pitchFamily="-112" charset="0"/>
              </a:rPr>
              <a:t>jhtp.png</a:t>
            </a:r>
            <a:r>
              <a:rPr lang="en-US" sz="1800" dirty="0">
                <a:latin typeface="Lucida Console" pitchFamily="-112" charset="0"/>
              </a:rPr>
              <a:t>" width = "92" height = "120"</a:t>
            </a:r>
          </a:p>
          <a:p>
            <a:pPr marL="109538" indent="0" eaLnBrk="1" hangingPunct="1">
              <a:lnSpc>
                <a:spcPct val="90000"/>
              </a:lnSpc>
              <a:buFont typeface="Wingdings 3" pitchFamily="-112" charset="2"/>
              <a:buNone/>
            </a:pPr>
            <a:r>
              <a:rPr lang="en-US" sz="1800" dirty="0">
                <a:latin typeface="Lucida Console" pitchFamily="-112" charset="0"/>
              </a:rPr>
              <a:t>	   alt = "Java How to Program book cover" /&gt;</a:t>
            </a:r>
          </a:p>
        </p:txBody>
      </p:sp>
      <p:sp>
        <p:nvSpPr>
          <p:cNvPr id="7065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71446"/>
            <a:ext cx="8229600" cy="1066800"/>
          </a:xfrm>
        </p:spPr>
        <p:txBody>
          <a:bodyPr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Void Elements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20</a:t>
            </a:fld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160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454"/>
    </mc:Choice>
    <mc:Fallback>
      <p:transition spd="slow" advTm="165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1" descr="iw3htp5_02_HTML5_pt1_Page_05"/>
          <p:cNvPicPr>
            <a:picLocks noGrp="1" noChangeAspect="1"/>
          </p:cNvPicPr>
          <p:nvPr isPhoto="1"/>
        </p:nvPicPr>
        <p:blipFill>
          <a:blip r:embed="rId5"/>
          <a:srcRect/>
          <a:stretch>
            <a:fillRect/>
          </a:stretch>
        </p:blipFill>
        <p:spPr bwMode="auto">
          <a:xfrm>
            <a:off x="0" y="1645211"/>
            <a:ext cx="9144000" cy="5551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3</a:t>
            </a:fld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321092" y="729961"/>
            <a:ext cx="4365708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109538" marR="0" lvl="0" indent="0" algn="l" defTabSz="914400" rtl="0" eaLnBrk="1" fontAlgn="base" latinLnBrk="0" hangingPunct="1">
              <a:lnSpc>
                <a:spcPct val="80000"/>
              </a:lnSpc>
              <a:spcBef>
                <a:spcPts val="300"/>
              </a:spcBef>
              <a:spcAft>
                <a:spcPct val="0"/>
              </a:spcAft>
              <a:buClr>
                <a:srgbClr val="A04DA3"/>
              </a:buClr>
              <a:buSzTx/>
              <a:buFont typeface="Wingdings 3" pitchFamily="-112" charset="2"/>
              <a:buNone/>
              <a:tabLst/>
              <a:defRPr/>
            </a:pPr>
            <a:r>
              <a:rPr kumimoji="0" lang="en-US" sz="21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Start Tags and End Tags</a:t>
            </a:r>
          </a:p>
          <a:p>
            <a:pPr marL="109538" marR="0" lvl="0" indent="0" algn="l" defTabSz="914400" rtl="0" eaLnBrk="1" fontAlgn="base" latinLnBrk="0" hangingPunct="1">
              <a:lnSpc>
                <a:spcPct val="80000"/>
              </a:lnSpc>
              <a:spcBef>
                <a:spcPts val="300"/>
              </a:spcBef>
              <a:spcAft>
                <a:spcPct val="0"/>
              </a:spcAft>
              <a:buClr>
                <a:srgbClr val="A04DA3"/>
              </a:buClr>
              <a:buSzTx/>
              <a:buFont typeface="Wingdings 3" pitchFamily="-112" charset="2"/>
              <a:buNone/>
              <a:tabLst/>
              <a:defRPr/>
            </a:pPr>
            <a:endParaRPr kumimoji="0" lang="en-US" sz="2100" b="1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charset="-128"/>
              <a:cs typeface="ＭＳ Ｐゴシック" charset="-128"/>
            </a:endParaRPr>
          </a:p>
          <a:p>
            <a:pPr marL="109538" marR="0" lvl="0" indent="0" algn="l" defTabSz="914400" rtl="0" eaLnBrk="1" fontAlgn="base" latinLnBrk="0" hangingPunct="1">
              <a:lnSpc>
                <a:spcPct val="80000"/>
              </a:lnSpc>
              <a:spcBef>
                <a:spcPts val="300"/>
              </a:spcBef>
              <a:spcAft>
                <a:spcPct val="0"/>
              </a:spcAft>
              <a:buClr>
                <a:srgbClr val="A04DA3"/>
              </a:buClr>
              <a:buSzTx/>
              <a:buFont typeface="Georgia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HTML5 documents </a:t>
            </a:r>
            <a:r>
              <a:rPr kumimoji="0" lang="en-US" sz="21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delimit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most elements with a start tag and end tag </a:t>
            </a:r>
          </a:p>
          <a:p>
            <a:pPr marL="566738" lvl="1" eaLnBrk="1" hangingPunct="1">
              <a:lnSpc>
                <a:spcPct val="80000"/>
              </a:lnSpc>
              <a:spcBef>
                <a:spcPts val="300"/>
              </a:spcBef>
              <a:buClr>
                <a:srgbClr val="A04DA3"/>
              </a:buClr>
              <a:buFont typeface="Georgia" charset="0"/>
              <a:buChar char="•"/>
            </a:pPr>
            <a:r>
              <a:rPr lang="en-US" sz="2100" dirty="0" smtClean="0">
                <a:latin typeface="+mn-lt"/>
                <a:cs typeface="ＭＳ Ｐゴシック" charset="-128"/>
              </a:rPr>
              <a:t> </a:t>
            </a:r>
            <a:r>
              <a:rPr kumimoji="0" 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start tag 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consists of the element name in angle brackets</a:t>
            </a:r>
          </a:p>
          <a:p>
            <a:pPr marL="1114425" lvl="2" indent="-246063" eaLnBrk="1" hangingPunct="1">
              <a:lnSpc>
                <a:spcPct val="80000"/>
              </a:lnSpc>
              <a:spcBef>
                <a:spcPts val="300"/>
              </a:spcBef>
              <a:buClr>
                <a:schemeClr val="accent2"/>
              </a:buClr>
              <a:buFont typeface="Wingdings" pitchFamily="-112" charset="2"/>
              <a:buChar char="§"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Lucida Console" pitchFamily="-112" charset="0"/>
                <a:ea typeface="ＭＳ Ｐゴシック" charset="-128"/>
                <a:cs typeface="+mn-cs"/>
              </a:rPr>
              <a:t>&lt;html&gt; </a:t>
            </a:r>
          </a:p>
          <a:p>
            <a:pPr marL="566738" lvl="1" eaLnBrk="1" hangingPunct="1">
              <a:lnSpc>
                <a:spcPct val="80000"/>
              </a:lnSpc>
              <a:spcBef>
                <a:spcPts val="300"/>
              </a:spcBef>
              <a:buClr>
                <a:srgbClr val="A04DA3"/>
              </a:buClr>
              <a:buFont typeface="Georgia" charset="0"/>
              <a:buChar char="•"/>
            </a:pPr>
            <a:r>
              <a:rPr kumimoji="0" lang="en-US" sz="21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</a:t>
            </a:r>
            <a:r>
              <a:rPr kumimoji="0" 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end tag 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consists of the element name preceded by a forward slash (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Console" pitchFamily="-112" charset="0"/>
                <a:ea typeface="ＭＳ Ｐゴシック" charset="-128"/>
                <a:cs typeface="ＭＳ Ｐゴシック" charset="-128"/>
              </a:rPr>
              <a:t>/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) in angle brackets</a:t>
            </a:r>
          </a:p>
          <a:p>
            <a:pPr marL="1114425" lvl="2" indent="-246063" eaLnBrk="1" hangingPunct="1">
              <a:lnSpc>
                <a:spcPct val="80000"/>
              </a:lnSpc>
              <a:spcBef>
                <a:spcPts val="300"/>
              </a:spcBef>
              <a:buClr>
                <a:schemeClr val="accent2"/>
              </a:buClr>
              <a:buFont typeface="Wingdings" pitchFamily="-112" charset="2"/>
              <a:buChar char="§"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Lucida Console" pitchFamily="-112" charset="0"/>
                <a:ea typeface="ＭＳ Ｐゴシック" charset="-128"/>
                <a:cs typeface="+mn-cs"/>
              </a:rPr>
              <a:t>&lt;/html&gt;</a:t>
            </a:r>
            <a:endParaRPr kumimoji="0" lang="en-US" sz="21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charset="-128"/>
              <a:cs typeface="ＭＳ Ｐゴシック" charset="-128"/>
            </a:endParaRPr>
          </a:p>
          <a:p>
            <a:pPr marL="109538" marR="0" lvl="0" indent="0" algn="l" defTabSz="914400" rtl="0" eaLnBrk="1" fontAlgn="base" latinLnBrk="0" hangingPunct="1">
              <a:lnSpc>
                <a:spcPct val="80000"/>
              </a:lnSpc>
              <a:spcBef>
                <a:spcPts val="300"/>
              </a:spcBef>
              <a:spcAft>
                <a:spcPct val="0"/>
              </a:spcAft>
              <a:buClr>
                <a:srgbClr val="A04DA3"/>
              </a:buClr>
              <a:buSzTx/>
              <a:buFont typeface="Georgia" charset="0"/>
              <a:buChar char="•"/>
              <a:tabLst/>
              <a:defRPr/>
            </a:pPr>
            <a:endParaRPr kumimoji="0" lang="en-US" sz="21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charset="-128"/>
              <a:cs typeface="ＭＳ Ｐゴシック" charset="-128"/>
            </a:endParaRPr>
          </a:p>
          <a:p>
            <a:pPr marL="109538" marR="0" lvl="0" indent="0" algn="l" defTabSz="914400" rtl="0" eaLnBrk="1" fontAlgn="base" latinLnBrk="0" hangingPunct="1">
              <a:lnSpc>
                <a:spcPct val="80000"/>
              </a:lnSpc>
              <a:spcBef>
                <a:spcPts val="300"/>
              </a:spcBef>
              <a:spcAft>
                <a:spcPct val="0"/>
              </a:spcAft>
              <a:buClr>
                <a:srgbClr val="A04DA3"/>
              </a:buClr>
              <a:buSzTx/>
              <a:buFont typeface="Georgia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Many start tags have </a:t>
            </a:r>
            <a:r>
              <a:rPr kumimoji="0" 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attributes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that provide additional information about an element</a:t>
            </a:r>
          </a:p>
          <a:p>
            <a:pPr marL="566738" lvl="1" eaLnBrk="1" hangingPunct="1">
              <a:lnSpc>
                <a:spcPct val="80000"/>
              </a:lnSpc>
              <a:spcBef>
                <a:spcPts val="300"/>
              </a:spcBef>
              <a:buClr>
                <a:srgbClr val="A04DA3"/>
              </a:buClr>
              <a:buFont typeface="Georgia" charset="0"/>
              <a:buChar char="•"/>
            </a:pPr>
            <a:r>
              <a:rPr kumimoji="0" lang="en-US" sz="21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</a:t>
            </a:r>
            <a:r>
              <a:rPr kumimoji="0" lang="en-US" sz="21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attribute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has a </a:t>
            </a:r>
            <a:r>
              <a:rPr kumimoji="0" 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name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and a </a:t>
            </a:r>
            <a:r>
              <a:rPr kumimoji="0" lang="en-US" sz="21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value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separated by an equals sign (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Console" pitchFamily="-112" charset="0"/>
                <a:ea typeface="ＭＳ Ｐゴシック" charset="-128"/>
                <a:cs typeface="ＭＳ Ｐゴシック" charset="-128"/>
              </a:rPr>
              <a:t>=</a:t>
            </a: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). 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4598" y="6044092"/>
            <a:ext cx="3591178" cy="7929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643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672"/>
    </mc:Choice>
    <mc:Fallback>
      <p:transition spd="slow" advTm="1736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1" descr="iw3htp5_02_HTML5_pt1_Page_05"/>
          <p:cNvPicPr>
            <a:picLocks noGrp="1" noChangeAspect="1"/>
          </p:cNvPicPr>
          <p:nvPr isPhoto="1"/>
        </p:nvPicPr>
        <p:blipFill>
          <a:blip r:embed="rId5"/>
          <a:srcRect/>
          <a:stretch>
            <a:fillRect/>
          </a:stretch>
        </p:blipFill>
        <p:spPr bwMode="auto">
          <a:xfrm>
            <a:off x="0" y="1645211"/>
            <a:ext cx="9144000" cy="5551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4</a:t>
            </a:fld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3795555" y="291991"/>
            <a:ext cx="5173926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109538" indent="0" eaLnBrk="1" hangingPunct="1">
              <a:lnSpc>
                <a:spcPct val="90000"/>
              </a:lnSpc>
            </a:pPr>
            <a:endParaRPr lang="en-US" sz="2000" dirty="0" smtClean="0"/>
          </a:p>
          <a:p>
            <a:pPr marL="109538" indent="0" eaLnBrk="1" hangingPunct="1">
              <a:lnSpc>
                <a:spcPct val="90000"/>
              </a:lnSpc>
            </a:pPr>
            <a:r>
              <a:rPr lang="en-US" sz="2000" dirty="0" smtClean="0"/>
              <a:t>The </a:t>
            </a:r>
            <a:r>
              <a:rPr lang="en-US" sz="2000" dirty="0" smtClean="0">
                <a:latin typeface="Lucida Console" pitchFamily="-112" charset="0"/>
              </a:rPr>
              <a:t>title</a:t>
            </a:r>
            <a:r>
              <a:rPr lang="en-US" sz="2000" dirty="0" smtClean="0"/>
              <a:t> element describes the web page...</a:t>
            </a:r>
          </a:p>
          <a:p>
            <a:pPr marL="109538" indent="0" eaLnBrk="1" hangingPunct="1">
              <a:lnSpc>
                <a:spcPct val="90000"/>
              </a:lnSpc>
            </a:pPr>
            <a:r>
              <a:rPr lang="en-US" sz="2000" dirty="0" smtClean="0"/>
              <a:t> </a:t>
            </a:r>
          </a:p>
          <a:p>
            <a:pPr lvl="1" eaLnBrk="1" hangingPunct="1">
              <a:lnSpc>
                <a:spcPct val="90000"/>
              </a:lnSpc>
              <a:buFont typeface="Wingdings" pitchFamily="-112" charset="2"/>
              <a:buChar char="§"/>
            </a:pPr>
            <a:r>
              <a:rPr lang="en-US" sz="1800" dirty="0" smtClean="0"/>
              <a:t> Usually appear in the title bar at the top of the browser window, in the browser tab on which the page is displayed</a:t>
            </a:r>
          </a:p>
          <a:p>
            <a:pPr lvl="1" eaLnBrk="1" hangingPunct="1">
              <a:lnSpc>
                <a:spcPct val="90000"/>
              </a:lnSpc>
              <a:buFont typeface="Wingdings" pitchFamily="-112" charset="2"/>
              <a:buChar char="§"/>
            </a:pPr>
            <a:endParaRPr lang="en-US" sz="1800" dirty="0" smtClean="0"/>
          </a:p>
          <a:p>
            <a:pPr lvl="1" eaLnBrk="1" hangingPunct="1">
              <a:lnSpc>
                <a:spcPct val="90000"/>
              </a:lnSpc>
              <a:buFont typeface="Wingdings" pitchFamily="-112" charset="2"/>
              <a:buChar char="§"/>
            </a:pPr>
            <a:r>
              <a:rPr lang="en-US" sz="1800" dirty="0" smtClean="0"/>
              <a:t>Search engines use the title for indexing purposes and when displaying results</a:t>
            </a:r>
          </a:p>
          <a:p>
            <a:pPr lvl="1" eaLnBrk="1" hangingPunct="1">
              <a:lnSpc>
                <a:spcPct val="90000"/>
              </a:lnSpc>
            </a:pPr>
            <a:endParaRPr lang="en-US" sz="1800" dirty="0" smtClean="0"/>
          </a:p>
          <a:p>
            <a:pPr marL="109538" indent="0" eaLnBrk="1" hangingPunct="1">
              <a:lnSpc>
                <a:spcPct val="90000"/>
              </a:lnSpc>
            </a:pPr>
            <a:r>
              <a:rPr lang="en-US" sz="1800" dirty="0" smtClean="0"/>
              <a:t>The </a:t>
            </a:r>
            <a:r>
              <a:rPr lang="en-US" sz="1800" dirty="0" smtClean="0">
                <a:latin typeface="Lucida Console" pitchFamily="-112" charset="0"/>
              </a:rPr>
              <a:t>title</a:t>
            </a:r>
            <a:r>
              <a:rPr lang="en-US" sz="1800" dirty="0" smtClean="0"/>
              <a:t> element is called a </a:t>
            </a:r>
            <a:r>
              <a:rPr lang="en-US" sz="1800" b="1" dirty="0" smtClean="0"/>
              <a:t>nested element</a:t>
            </a:r>
            <a:r>
              <a:rPr lang="en-US" sz="1800" dirty="0" smtClean="0"/>
              <a:t>, because it’s enclosed in the </a:t>
            </a:r>
            <a:r>
              <a:rPr lang="en-US" sz="1800" dirty="0" smtClean="0">
                <a:latin typeface="Lucida Console"/>
                <a:cs typeface="Lucida Console"/>
              </a:rPr>
              <a:t>head</a:t>
            </a:r>
            <a:r>
              <a:rPr lang="en-US" sz="1800" dirty="0" smtClean="0"/>
              <a:t> element’s start and end tags</a:t>
            </a:r>
          </a:p>
          <a:p>
            <a:pPr marL="109538" indent="0" eaLnBrk="1" hangingPunct="1">
              <a:lnSpc>
                <a:spcPct val="90000"/>
              </a:lnSpc>
            </a:pPr>
            <a:endParaRPr lang="en-US" sz="1800" dirty="0" smtClean="0"/>
          </a:p>
          <a:p>
            <a:pPr marL="109538" indent="0" eaLnBrk="1" hangingPunct="1">
              <a:lnSpc>
                <a:spcPct val="90000"/>
              </a:lnSpc>
            </a:pPr>
            <a:r>
              <a:rPr lang="en-US" sz="1800" dirty="0" smtClean="0"/>
              <a:t>(The </a:t>
            </a:r>
            <a:r>
              <a:rPr lang="en-US" sz="1800" dirty="0" smtClean="0">
                <a:latin typeface="Lucida Console" pitchFamily="-112" charset="0"/>
              </a:rPr>
              <a:t>head</a:t>
            </a:r>
            <a:r>
              <a:rPr lang="en-US" sz="1800" dirty="0" smtClean="0"/>
              <a:t> element is also a nested element, because it’s enclosed in the </a:t>
            </a:r>
            <a:r>
              <a:rPr lang="en-US" sz="1800" dirty="0" smtClean="0">
                <a:latin typeface="Lucida Console"/>
                <a:cs typeface="Lucida Console"/>
              </a:rPr>
              <a:t>html</a:t>
            </a:r>
            <a:r>
              <a:rPr lang="en-US" sz="1800" dirty="0" smtClean="0"/>
              <a:t> element’s start and end tags)</a:t>
            </a:r>
          </a:p>
          <a:p>
            <a:pPr eaLnBrk="1" hangingPunct="1">
              <a:lnSpc>
                <a:spcPct val="90000"/>
              </a:lnSpc>
              <a:buFont typeface="Wingdings" pitchFamily="-112" charset="2"/>
              <a:buChar char="§"/>
            </a:pPr>
            <a:endParaRPr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14598" y="6044092"/>
            <a:ext cx="3591178" cy="7929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829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476"/>
    </mc:Choice>
    <mc:Fallback>
      <p:transition spd="slow" advTm="76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1" descr="iw3htp5_02_HTML5_pt1_Page_05"/>
          <p:cNvPicPr>
            <a:picLocks noGrp="1" noChangeAspect="1"/>
          </p:cNvPicPr>
          <p:nvPr isPhoto="1"/>
        </p:nvPicPr>
        <p:blipFill>
          <a:blip r:embed="rId4"/>
          <a:srcRect/>
          <a:stretch>
            <a:fillRect/>
          </a:stretch>
        </p:blipFill>
        <p:spPr bwMode="auto">
          <a:xfrm>
            <a:off x="0" y="1645211"/>
            <a:ext cx="9144000" cy="5551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5</a:t>
            </a:fld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3795555" y="1240937"/>
            <a:ext cx="5173926" cy="3375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109538" indent="0" eaLnBrk="1" hangingPunct="1">
              <a:buFont typeface="Wingdings 3" pitchFamily="-112" charset="2"/>
              <a:buNone/>
            </a:pPr>
            <a:r>
              <a:rPr lang="en-US" b="1" i="1" dirty="0" smtClean="0"/>
              <a:t>Paragraph Element (</a:t>
            </a:r>
            <a:r>
              <a:rPr lang="en-US" b="1" i="1" dirty="0" smtClean="0">
                <a:latin typeface="Lucida Console" pitchFamily="-112" charset="0"/>
              </a:rPr>
              <a:t>&lt;</a:t>
            </a:r>
            <a:r>
              <a:rPr lang="en-US" b="1" i="1" dirty="0" err="1" smtClean="0">
                <a:latin typeface="Lucida Console" pitchFamily="-112" charset="0"/>
              </a:rPr>
              <a:t>p</a:t>
            </a:r>
            <a:r>
              <a:rPr lang="en-US" b="1" i="1" dirty="0" smtClean="0">
                <a:latin typeface="Lucida Console" pitchFamily="-112" charset="0"/>
              </a:rPr>
              <a:t>&gt;...&lt;/</a:t>
            </a:r>
            <a:r>
              <a:rPr lang="en-US" b="1" i="1" dirty="0" err="1" smtClean="0">
                <a:latin typeface="Lucida Console" pitchFamily="-112" charset="0"/>
              </a:rPr>
              <a:t>p</a:t>
            </a:r>
            <a:r>
              <a:rPr lang="en-US" b="1" i="1" dirty="0" smtClean="0">
                <a:latin typeface="Lucida Console" pitchFamily="-112" charset="0"/>
              </a:rPr>
              <a:t>&gt;</a:t>
            </a:r>
            <a:r>
              <a:rPr lang="en-US" b="1" i="1" dirty="0" smtClean="0"/>
              <a:t>)</a:t>
            </a:r>
          </a:p>
          <a:p>
            <a:pPr marL="109538" indent="0" eaLnBrk="1" hangingPunct="1"/>
            <a:r>
              <a:rPr lang="en-US" dirty="0" smtClean="0"/>
              <a:t>All text placed between the </a:t>
            </a:r>
            <a:r>
              <a:rPr lang="en-US" dirty="0" smtClean="0">
                <a:latin typeface="Lucida Console" pitchFamily="-112" charset="0"/>
              </a:rPr>
              <a:t>&lt;</a:t>
            </a:r>
            <a:r>
              <a:rPr lang="en-US" dirty="0" err="1" smtClean="0">
                <a:latin typeface="Lucida Console" pitchFamily="-112" charset="0"/>
              </a:rPr>
              <a:t>p</a:t>
            </a:r>
            <a:r>
              <a:rPr lang="en-US" dirty="0" smtClean="0">
                <a:latin typeface="Lucida Console" pitchFamily="-112" charset="0"/>
              </a:rPr>
              <a:t>&gt;</a:t>
            </a:r>
            <a:r>
              <a:rPr lang="en-US" dirty="0" smtClean="0"/>
              <a:t> and </a:t>
            </a:r>
            <a:r>
              <a:rPr lang="en-US" dirty="0" smtClean="0">
                <a:latin typeface="Lucida Console" pitchFamily="-112" charset="0"/>
              </a:rPr>
              <a:t>&lt;/</a:t>
            </a:r>
            <a:r>
              <a:rPr lang="en-US" dirty="0" err="1" smtClean="0">
                <a:latin typeface="Lucida Console" pitchFamily="-112" charset="0"/>
              </a:rPr>
              <a:t>p</a:t>
            </a:r>
            <a:r>
              <a:rPr lang="en-US" dirty="0" smtClean="0">
                <a:latin typeface="Lucida Console" pitchFamily="-112" charset="0"/>
              </a:rPr>
              <a:t>&gt;</a:t>
            </a:r>
            <a:r>
              <a:rPr lang="en-US" dirty="0" smtClean="0"/>
              <a:t> tags forms one paragraph.</a:t>
            </a:r>
          </a:p>
          <a:p>
            <a:pPr lvl="1" eaLnBrk="1" hangingPunct="1">
              <a:buFont typeface="Wingdings" pitchFamily="-112" charset="2"/>
              <a:buChar char="§"/>
            </a:pPr>
            <a:endParaRPr lang="en-US" dirty="0" smtClean="0">
              <a:solidFill>
                <a:srgbClr val="FF0000"/>
              </a:solidFill>
            </a:endParaRPr>
          </a:p>
          <a:p>
            <a:pPr lvl="1" eaLnBrk="1" hangingPunct="1">
              <a:buFont typeface="Wingdings" pitchFamily="-112" charset="2"/>
              <a:buChar char="§"/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4598" y="6044092"/>
            <a:ext cx="3591178" cy="7929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392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90"/>
    </mc:Choice>
    <mc:Fallback>
      <p:transition spd="slow" advTm="28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6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0" y="1587"/>
            <a:ext cx="5111131" cy="41592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3962" y="3695982"/>
            <a:ext cx="5676900" cy="2984500"/>
          </a:xfrm>
          <a:prstGeom prst="rect">
            <a:avLst/>
          </a:prstGeom>
        </p:spPr>
      </p:pic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4713110" y="616063"/>
            <a:ext cx="4431545" cy="2949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65125" marR="0" lvl="0" indent="-255588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rgbClr val="A04DA3"/>
              </a:buClr>
              <a:buSzTx/>
              <a:buFont typeface="Georgia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HTML5 provides six </a:t>
            </a:r>
            <a:r>
              <a:rPr kumimoji="0" lang="en-US" sz="18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heading elements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(h1 through h6) for specifying the </a:t>
            </a:r>
            <a:r>
              <a:rPr kumimoji="0" lang="en-US" sz="18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relative importance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 of information</a:t>
            </a:r>
          </a:p>
          <a:p>
            <a:pPr marL="657225" marR="0" lvl="1" indent="-2460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itchFamily="-11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ＭＳ Ｐゴシック" charset="-128"/>
                <a:cs typeface="+mn-cs"/>
              </a:rPr>
              <a:t>Heading element h1 is considered the most significant heading and is rendered in the largest font</a:t>
            </a:r>
          </a:p>
          <a:p>
            <a:pPr marL="657225" marR="0" lvl="1" indent="-2460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itchFamily="-11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ＭＳ Ｐゴシック" charset="-128"/>
                <a:cs typeface="+mn-cs"/>
              </a:rPr>
              <a:t>Each successive heading element (i.e., h2, h3, etc.) is rendered in a progressively smaller font</a:t>
            </a:r>
          </a:p>
          <a:p>
            <a:pPr marL="365125" marR="0" lvl="0" indent="-255588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rgbClr val="A04DA3"/>
              </a:buClr>
              <a:buSzTx/>
              <a:buFont typeface="Georgia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ＭＳ Ｐゴシック" charset="-128"/>
              <a:cs typeface="ＭＳ Ｐゴシック" charset="-128"/>
            </a:endParaRPr>
          </a:p>
          <a:p>
            <a:pPr marL="657225" marR="0" lvl="1" indent="-2460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itchFamily="-11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ea typeface="ＭＳ Ｐゴシック" charset="-128"/>
              <a:cs typeface="+mn-cs"/>
            </a:endParaRPr>
          </a:p>
          <a:p>
            <a:pPr marL="657225" marR="0" lvl="1" indent="-246063" algn="l" defTabSz="914400" rtl="0" eaLnBrk="1" fontAlgn="base" latinLnBrk="0" hangingPunct="1">
              <a:lnSpc>
                <a:spcPct val="100000"/>
              </a:lnSpc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itchFamily="-112" charset="2"/>
              <a:buChar char="§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lt"/>
              <a:ea typeface="ＭＳ Ｐゴシック" charset="-128"/>
              <a:cs typeface="+mn-cs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547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301"/>
    </mc:Choice>
    <mc:Fallback>
      <p:transition spd="slow" advTm="117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41438"/>
            <a:ext cx="8001000" cy="4906962"/>
          </a:xfrm>
        </p:spPr>
        <p:txBody>
          <a:bodyPr/>
          <a:lstStyle/>
          <a:p>
            <a:pPr eaLnBrk="1" hangingPunct="1"/>
            <a:r>
              <a:rPr lang="en-US" sz="2400" dirty="0"/>
              <a:t>A hyperlink references or links to other resources, such as HTML5 documents and </a:t>
            </a:r>
            <a:r>
              <a:rPr lang="en-US" sz="2400" dirty="0" smtClean="0"/>
              <a:t>images</a:t>
            </a:r>
          </a:p>
          <a:p>
            <a:pPr eaLnBrk="1" hangingPunct="1"/>
            <a:endParaRPr lang="en-US" sz="2400" dirty="0" smtClean="0"/>
          </a:p>
          <a:p>
            <a:pPr eaLnBrk="1" hangingPunct="1"/>
            <a:r>
              <a:rPr lang="en-US" sz="2400" dirty="0" smtClean="0"/>
              <a:t>Web </a:t>
            </a:r>
            <a:r>
              <a:rPr lang="en-US" sz="2400" dirty="0"/>
              <a:t>browsers typically </a:t>
            </a:r>
            <a:r>
              <a:rPr lang="en-US" sz="2400" i="1" dirty="0"/>
              <a:t>underline</a:t>
            </a:r>
            <a:r>
              <a:rPr lang="en-US" sz="2400" dirty="0"/>
              <a:t> text hyperlinks and color them </a:t>
            </a:r>
            <a:r>
              <a:rPr lang="en-US" sz="2400" i="1" dirty="0"/>
              <a:t>blue </a:t>
            </a:r>
            <a:r>
              <a:rPr lang="en-US" sz="2400" dirty="0"/>
              <a:t>by </a:t>
            </a:r>
            <a:r>
              <a:rPr lang="en-US" sz="2400" dirty="0" smtClean="0"/>
              <a:t>default</a:t>
            </a:r>
          </a:p>
          <a:p>
            <a:pPr lvl="1" eaLnBrk="1" hangingPunct="1"/>
            <a:r>
              <a:rPr lang="en-US" sz="2200" dirty="0" smtClean="0"/>
              <a:t>Once clicked, typically change color to purple to indicate “link has been visited”</a:t>
            </a:r>
          </a:p>
          <a:p>
            <a:pPr eaLnBrk="1" hangingPunct="1">
              <a:lnSpc>
                <a:spcPct val="80000"/>
              </a:lnSpc>
            </a:pPr>
            <a:endParaRPr lang="en-US" sz="2400" dirty="0" smtClean="0"/>
          </a:p>
          <a:p>
            <a:pPr eaLnBrk="1" hangingPunct="1">
              <a:lnSpc>
                <a:spcPct val="80000"/>
              </a:lnSpc>
            </a:pPr>
            <a:r>
              <a:rPr lang="en-US" sz="2400" dirty="0" smtClean="0"/>
              <a:t>Links are created using the </a:t>
            </a:r>
            <a:r>
              <a:rPr lang="en-US" sz="2400" b="1" dirty="0" smtClean="0">
                <a:latin typeface="Lucida Console" pitchFamily="-112" charset="0"/>
              </a:rPr>
              <a:t>a</a:t>
            </a:r>
            <a:r>
              <a:rPr lang="en-US" sz="2400" dirty="0" smtClean="0"/>
              <a:t> (</a:t>
            </a:r>
            <a:r>
              <a:rPr lang="en-US" sz="2400" b="1" dirty="0" smtClean="0">
                <a:latin typeface="Lucida Console" pitchFamily="-112" charset="0"/>
              </a:rPr>
              <a:t>anchor</a:t>
            </a:r>
            <a:r>
              <a:rPr lang="en-US" sz="2400" dirty="0" smtClean="0"/>
              <a:t>) </a:t>
            </a:r>
            <a:r>
              <a:rPr lang="en-US" sz="2400" b="1" dirty="0" smtClean="0"/>
              <a:t>element</a:t>
            </a:r>
            <a:r>
              <a:rPr lang="en-US" sz="2400" dirty="0" smtClean="0"/>
              <a:t>. </a:t>
            </a:r>
          </a:p>
          <a:p>
            <a:pPr eaLnBrk="1" hangingPunct="1">
              <a:lnSpc>
                <a:spcPct val="80000"/>
              </a:lnSpc>
            </a:pPr>
            <a:endParaRPr lang="en-US" sz="2400" dirty="0" smtClean="0"/>
          </a:p>
          <a:p>
            <a:pPr eaLnBrk="1" hangingPunct="1">
              <a:lnSpc>
                <a:spcPct val="80000"/>
              </a:lnSpc>
            </a:pPr>
            <a:r>
              <a:rPr lang="en-US" sz="2400" dirty="0" smtClean="0"/>
              <a:t>Attribute </a:t>
            </a:r>
            <a:r>
              <a:rPr lang="en-US" sz="2400" b="1" dirty="0" err="1" smtClean="0">
                <a:latin typeface="Lucida Console" pitchFamily="-112" charset="0"/>
              </a:rPr>
              <a:t>href</a:t>
            </a:r>
            <a:r>
              <a:rPr lang="en-US" sz="2400" b="1" dirty="0" smtClean="0"/>
              <a:t> (</a:t>
            </a:r>
            <a:r>
              <a:rPr lang="en-US" sz="2400" b="1" dirty="0" smtClean="0">
                <a:latin typeface="Lucida Console" pitchFamily="-112" charset="0"/>
              </a:rPr>
              <a:t>hypertext reference</a:t>
            </a:r>
            <a:r>
              <a:rPr lang="en-US" sz="2400" b="1" dirty="0" smtClean="0"/>
              <a:t>)</a:t>
            </a:r>
            <a:r>
              <a:rPr lang="en-US" sz="2400" dirty="0" smtClean="0"/>
              <a:t> specifies a resource’s location, such as </a:t>
            </a:r>
          </a:p>
          <a:p>
            <a:pPr lvl="1" eaLnBrk="1" hangingPunct="1">
              <a:lnSpc>
                <a:spcPct val="80000"/>
              </a:lnSpc>
              <a:buFont typeface="Wingdings" pitchFamily="-112" charset="2"/>
              <a:buChar char="§"/>
            </a:pPr>
            <a:r>
              <a:rPr lang="en-US" sz="2000" dirty="0" smtClean="0"/>
              <a:t>address of a web page (i.e. URL), or location within a web page</a:t>
            </a:r>
          </a:p>
          <a:p>
            <a:pPr lvl="1" eaLnBrk="1" hangingPunct="1">
              <a:lnSpc>
                <a:spcPct val="80000"/>
              </a:lnSpc>
              <a:buFont typeface="Wingdings" pitchFamily="-112" charset="2"/>
              <a:buChar char="§"/>
            </a:pPr>
            <a:r>
              <a:rPr lang="en-US" sz="2000" dirty="0" smtClean="0"/>
              <a:t>a file</a:t>
            </a:r>
          </a:p>
          <a:p>
            <a:pPr lvl="1" eaLnBrk="1" hangingPunct="1">
              <a:lnSpc>
                <a:spcPct val="80000"/>
              </a:lnSpc>
              <a:buFont typeface="Wingdings" pitchFamily="-112" charset="2"/>
              <a:buChar char="§"/>
            </a:pPr>
            <a:r>
              <a:rPr lang="en-US" sz="2000" dirty="0" smtClean="0"/>
              <a:t>an e-mail address</a:t>
            </a:r>
          </a:p>
          <a:p>
            <a:pPr eaLnBrk="1" hangingPunct="1"/>
            <a:endParaRPr lang="en-US" sz="2400" dirty="0" smtClean="0"/>
          </a:p>
          <a:p>
            <a:pPr lvl="1" eaLnBrk="1" hangingPunct="1">
              <a:buFont typeface="Wingdings" pitchFamily="-112" charset="2"/>
              <a:buChar char="§"/>
            </a:pPr>
            <a:endParaRPr lang="en-US" sz="2400" dirty="0"/>
          </a:p>
        </p:txBody>
      </p:sp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66713"/>
            <a:ext cx="8229600" cy="1066800"/>
          </a:xfrm>
        </p:spPr>
        <p:txBody>
          <a:bodyPr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Hyperlinks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7</a:t>
            </a:fld>
            <a:endParaRPr lang="en-US" dirty="0"/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11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031"/>
    </mc:Choice>
    <mc:Fallback>
      <p:transition spd="slow" advTm="179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588"/>
            <a:ext cx="6654800" cy="4229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0850" y="3752850"/>
            <a:ext cx="5702300" cy="3098800"/>
          </a:xfrm>
          <a:prstGeom prst="rect">
            <a:avLst/>
          </a:prstGeom>
        </p:spPr>
      </p:pic>
      <p:sp>
        <p:nvSpPr>
          <p:cNvPr id="3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455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769"/>
    </mc:Choice>
    <mc:Fallback>
      <p:transition spd="slow" advTm="291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8" name="Rectangle 3"/>
          <p:cNvSpPr>
            <a:spLocks noGrp="1" noChangeArrowheads="1"/>
          </p:cNvSpPr>
          <p:nvPr>
            <p:ph idx="1"/>
          </p:nvPr>
        </p:nvSpPr>
        <p:spPr>
          <a:xfrm>
            <a:off x="277056" y="1195448"/>
            <a:ext cx="8001000" cy="4906962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400" dirty="0" smtClean="0"/>
              <a:t>When </a:t>
            </a:r>
            <a:r>
              <a:rPr lang="en-US" sz="2400" dirty="0"/>
              <a:t>a URL does not indicate a specific document on the website, the web server returns a default web </a:t>
            </a:r>
            <a:r>
              <a:rPr lang="en-US" sz="2400" dirty="0" smtClean="0"/>
              <a:t>page.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200" dirty="0" smtClean="0"/>
              <a:t>This </a:t>
            </a:r>
            <a:r>
              <a:rPr lang="en-US" sz="2200" dirty="0"/>
              <a:t>page is often called </a:t>
            </a:r>
            <a:r>
              <a:rPr lang="en-US" sz="2200" dirty="0" err="1" smtClean="0">
                <a:latin typeface="Lucida Console" pitchFamily="-112" charset="0"/>
              </a:rPr>
              <a:t>index.html</a:t>
            </a:r>
            <a:endParaRPr lang="en-US" sz="2200" dirty="0" smtClean="0"/>
          </a:p>
          <a:p>
            <a:pPr lvl="1" eaLnBrk="1" hangingPunct="1">
              <a:lnSpc>
                <a:spcPct val="80000"/>
              </a:lnSpc>
            </a:pPr>
            <a:r>
              <a:rPr lang="en-US" sz="2200" dirty="0" smtClean="0"/>
              <a:t>Most </a:t>
            </a:r>
            <a:r>
              <a:rPr lang="en-US" sz="2200" dirty="0"/>
              <a:t>web servers can be configured to use any file as the default web </a:t>
            </a:r>
            <a:r>
              <a:rPr lang="en-US" sz="2200" dirty="0" smtClean="0"/>
              <a:t>page</a:t>
            </a:r>
          </a:p>
          <a:p>
            <a:pPr lvl="1" eaLnBrk="1" hangingPunct="1">
              <a:lnSpc>
                <a:spcPct val="80000"/>
              </a:lnSpc>
            </a:pPr>
            <a:endParaRPr lang="en-US" sz="2400" dirty="0" smtClean="0"/>
          </a:p>
          <a:p>
            <a:pPr eaLnBrk="1" hangingPunct="1">
              <a:lnSpc>
                <a:spcPct val="80000"/>
              </a:lnSpc>
            </a:pPr>
            <a:r>
              <a:rPr lang="en-US" sz="2400" dirty="0"/>
              <a:t>If the web server cannot locate a requested document, it returns</a:t>
            </a:r>
            <a:r>
              <a:rPr lang="en-US" sz="2400" dirty="0" smtClean="0"/>
              <a:t> a </a:t>
            </a:r>
            <a:r>
              <a:rPr lang="en-US" sz="2400" dirty="0"/>
              <a:t>404 </a:t>
            </a:r>
            <a:r>
              <a:rPr lang="en-US" sz="2400" dirty="0" smtClean="0"/>
              <a:t>error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200" dirty="0" smtClean="0"/>
              <a:t>The </a:t>
            </a:r>
            <a:r>
              <a:rPr lang="en-US" sz="2200" dirty="0"/>
              <a:t>browser displays a web page containing an error message.</a:t>
            </a:r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76926"/>
            <a:ext cx="8229600" cy="1066800"/>
          </a:xfrm>
        </p:spPr>
        <p:txBody>
          <a:bodyPr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Hyperlinks (cont)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5419725" y="6577013"/>
            <a:ext cx="36861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Aft>
                <a:spcPct val="0"/>
              </a:spcAft>
              <a:buClrTx/>
            </a:pPr>
            <a:r>
              <a:rPr lang="en-US" sz="1200" dirty="0" err="1">
                <a:solidFill>
                  <a:schemeClr val="tx1"/>
                </a:solidFill>
                <a:sym typeface="Symbol" pitchFamily="-112" charset="2"/>
              </a:rPr>
              <a:t></a:t>
            </a:r>
            <a:r>
              <a:rPr lang="en-US" sz="1200" dirty="0">
                <a:solidFill>
                  <a:srgbClr val="000000"/>
                </a:solidFill>
              </a:rPr>
              <a:t> 2008 Pearson Education, Inc.  All rights reserved.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8221768" y="1588"/>
            <a:ext cx="747712" cy="36512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27AB9C83-D334-4675-8E56-5D0359DC853D}" type="slidenum">
              <a:rPr lang="en-US"/>
              <a:pPr/>
              <a:t>9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7972" y="4015492"/>
            <a:ext cx="6012460" cy="2561521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47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629"/>
    </mc:Choice>
    <mc:Fallback>
      <p:transition spd="slow" advTm="119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3468</TotalTime>
  <Words>1627</Words>
  <Application>Microsoft Macintosh PowerPoint</Application>
  <PresentationFormat>On-screen Show (4:3)</PresentationFormat>
  <Paragraphs>222</Paragraphs>
  <Slides>20</Slides>
  <Notes>13</Notes>
  <HiddenSlides>0</HiddenSlides>
  <MMClips>20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Georgia</vt:lpstr>
      <vt:lpstr>Lucida Console</vt:lpstr>
      <vt:lpstr>ＭＳ Ｐゴシック</vt:lpstr>
      <vt:lpstr>Symbol</vt:lpstr>
      <vt:lpstr>Times New Roman</vt:lpstr>
      <vt:lpstr>Trebuchet MS</vt:lpstr>
      <vt:lpstr>Wingdings</vt:lpstr>
      <vt:lpstr>Wingdings 2</vt:lpstr>
      <vt:lpstr>Wingdings 3</vt:lpstr>
      <vt:lpstr>Arial</vt:lpstr>
      <vt:lpstr>Urban</vt:lpstr>
      <vt:lpstr>COMP 484 Web Engineering I</vt:lpstr>
      <vt:lpstr>HTML (HyperText Markup Language)</vt:lpstr>
      <vt:lpstr>PowerPoint Presentation</vt:lpstr>
      <vt:lpstr>PowerPoint Presentation</vt:lpstr>
      <vt:lpstr>PowerPoint Presentation</vt:lpstr>
      <vt:lpstr>PowerPoint Presentation</vt:lpstr>
      <vt:lpstr>Hyperlinks</vt:lpstr>
      <vt:lpstr>PowerPoint Presentation</vt:lpstr>
      <vt:lpstr>Hyperlinks (cont)</vt:lpstr>
      <vt:lpstr>PowerPoint Presentation</vt:lpstr>
      <vt:lpstr>PowerPoint Presentation</vt:lpstr>
      <vt:lpstr>PowerPoint Presentation</vt:lpstr>
      <vt:lpstr>Lists</vt:lpstr>
      <vt:lpstr>PowerPoint Presentation</vt:lpstr>
      <vt:lpstr>Tables</vt:lpstr>
      <vt:lpstr>PowerPoint Presentation</vt:lpstr>
      <vt:lpstr>Forms</vt:lpstr>
      <vt:lpstr>PowerPoint Presentation</vt:lpstr>
      <vt:lpstr>Form Inputs</vt:lpstr>
      <vt:lpstr>Void Elements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John Darjany</dc:creator>
  <cp:lastModifiedBy>Kaplan, Adam B</cp:lastModifiedBy>
  <cp:revision>320</cp:revision>
  <cp:lastPrinted>2013-01-24T21:18:36Z</cp:lastPrinted>
  <dcterms:created xsi:type="dcterms:W3CDTF">2014-08-29T00:59:09Z</dcterms:created>
  <dcterms:modified xsi:type="dcterms:W3CDTF">2020-07-20T14:28:08Z</dcterms:modified>
</cp:coreProperties>
</file>

<file path=docProps/thumbnail.jpeg>
</file>